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0" r:id="rId3"/>
    <p:sldId id="285" r:id="rId4"/>
    <p:sldId id="334" r:id="rId5"/>
    <p:sldId id="535" r:id="rId6"/>
    <p:sldId id="552" r:id="rId7"/>
    <p:sldId id="553" r:id="rId8"/>
    <p:sldId id="554" r:id="rId9"/>
    <p:sldId id="555" r:id="rId10"/>
    <p:sldId id="540" r:id="rId11"/>
    <p:sldId id="541" r:id="rId12"/>
    <p:sldId id="556" r:id="rId13"/>
    <p:sldId id="544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32" r:id="rId2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ine ROUSSEL" initials="AR" lastIdx="2" clrIdx="0"/>
  <p:cmAuthor id="1" name="FAROCHE, Nathalie (DGEFP)" initials="FN(" lastIdx="11" clrIdx="1"/>
  <p:cmAuthor id="2" name="Samya BIROUK" initials="SB" lastIdx="16" clrIdx="2">
    <p:extLst/>
  </p:cmAuthor>
  <p:cmAuthor id="3" name="Sarah ATIAH" initials="SA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8C3"/>
    <a:srgbClr val="E6E6E6"/>
    <a:srgbClr val="6748B0"/>
    <a:srgbClr val="D3D3D3"/>
    <a:srgbClr val="808080"/>
    <a:srgbClr val="D8C7FF"/>
    <a:srgbClr val="EAE1FF"/>
    <a:srgbClr val="C0B2E0"/>
    <a:srgbClr val="FFFFFF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2" autoAdjust="0"/>
    <p:restoredTop sz="94343" autoAdjust="0"/>
  </p:normalViewPr>
  <p:slideViewPr>
    <p:cSldViewPr snapToGrid="0">
      <p:cViewPr>
        <p:scale>
          <a:sx n="73" d="100"/>
          <a:sy n="7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910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1ABFDF6-2035-4D9B-8F75-967574998A52}" type="datetimeFigureOut">
              <a:rPr lang="fr-FR" smtClean="0"/>
              <a:t>23/01/2019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358E06F-FC37-410E-8E19-2B6038A4D5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53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EF6917A-FD6F-49E9-A105-DF493219DEFE}" type="datetimeFigureOut">
              <a:rPr lang="fr-FR" smtClean="0"/>
              <a:t>23/01/2019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7539FBA-22CA-4EEB-B05B-FBCFDCF8DB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4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2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02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8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76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60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3886-D293-4DA0-AECF-A07E76FE9F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3886-D293-4DA0-AECF-A07E76FE9F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49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3886-D293-4DA0-AECF-A07E76FE9F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6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3886-D293-4DA0-AECF-A07E76FE9F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8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FBA-22CA-4EEB-B05B-FBCFDCF8DBC6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9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3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22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698891" y="17193"/>
            <a:ext cx="8421397" cy="63057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299719"/>
            <a:ext cx="609600" cy="430764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‹N°›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92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0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45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2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72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0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64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40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17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C7C7-CE2C-4BBB-9DE4-77CB1399EC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588C1-5ABC-43A4-9A09-779CD1C8D4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01076"/>
            <a:ext cx="121920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9919295" y="6307836"/>
            <a:ext cx="414528" cy="414528"/>
            <a:chOff x="7419900" y="4724325"/>
            <a:chExt cx="324000" cy="324000"/>
          </a:xfrm>
        </p:grpSpPr>
        <p:sp>
          <p:nvSpPr>
            <p:cNvPr id="13" name="Donut 17"/>
            <p:cNvSpPr>
              <a:spLocks noChangeAspect="1"/>
            </p:cNvSpPr>
            <p:nvPr userDrawn="1"/>
          </p:nvSpPr>
          <p:spPr>
            <a:xfrm>
              <a:off x="7419900" y="4724325"/>
              <a:ext cx="324000" cy="324000"/>
            </a:xfrm>
            <a:prstGeom prst="donut">
              <a:avLst>
                <a:gd name="adj" fmla="val 79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27"/>
            <p:cNvGrpSpPr/>
            <p:nvPr userDrawn="1"/>
          </p:nvGrpSpPr>
          <p:grpSpPr>
            <a:xfrm>
              <a:off x="7545900" y="4823325"/>
              <a:ext cx="72000" cy="126000"/>
              <a:chOff x="7391400" y="3486150"/>
              <a:chExt cx="76199" cy="152400"/>
            </a:xfrm>
          </p:grpSpPr>
          <p:cxnSp>
            <p:nvCxnSpPr>
              <p:cNvPr id="15" name="Straight Connector 20"/>
              <p:cNvCxnSpPr/>
              <p:nvPr userDrawn="1"/>
            </p:nvCxnSpPr>
            <p:spPr>
              <a:xfrm flipH="1">
                <a:off x="7391400" y="3486150"/>
                <a:ext cx="76199" cy="76200"/>
              </a:xfrm>
              <a:prstGeom prst="line">
                <a:avLst/>
              </a:prstGeom>
              <a:ln w="28575" cap="rnd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3"/>
              <p:cNvCxnSpPr/>
              <p:nvPr userDrawn="1"/>
            </p:nvCxnSpPr>
            <p:spPr>
              <a:xfrm flipH="1" flipV="1">
                <a:off x="7391400" y="3562350"/>
                <a:ext cx="76199" cy="76200"/>
              </a:xfrm>
              <a:prstGeom prst="line">
                <a:avLst/>
              </a:prstGeom>
              <a:ln w="28575" cap="rnd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35"/>
          <p:cNvGrpSpPr/>
          <p:nvPr userDrawn="1"/>
        </p:nvGrpSpPr>
        <p:grpSpPr>
          <a:xfrm flipH="1">
            <a:off x="10604400" y="6299100"/>
            <a:ext cx="414528" cy="414528"/>
            <a:chOff x="7981800" y="4762350"/>
            <a:chExt cx="324000" cy="324000"/>
          </a:xfrm>
        </p:grpSpPr>
        <p:sp>
          <p:nvSpPr>
            <p:cNvPr id="18" name="Donut 30"/>
            <p:cNvSpPr>
              <a:spLocks noChangeAspect="1"/>
            </p:cNvSpPr>
            <p:nvPr userDrawn="1"/>
          </p:nvSpPr>
          <p:spPr>
            <a:xfrm>
              <a:off x="7981800" y="4762350"/>
              <a:ext cx="324000" cy="324000"/>
            </a:xfrm>
            <a:prstGeom prst="donut">
              <a:avLst>
                <a:gd name="adj" fmla="val 79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31"/>
            <p:cNvGrpSpPr/>
            <p:nvPr userDrawn="1"/>
          </p:nvGrpSpPr>
          <p:grpSpPr>
            <a:xfrm>
              <a:off x="8107800" y="4861350"/>
              <a:ext cx="72000" cy="126000"/>
              <a:chOff x="7391400" y="3486150"/>
              <a:chExt cx="76199" cy="152400"/>
            </a:xfrm>
          </p:grpSpPr>
          <p:cxnSp>
            <p:nvCxnSpPr>
              <p:cNvPr id="20" name="Straight Connector 32"/>
              <p:cNvCxnSpPr/>
              <p:nvPr userDrawn="1"/>
            </p:nvCxnSpPr>
            <p:spPr>
              <a:xfrm flipH="1">
                <a:off x="7391400" y="3486150"/>
                <a:ext cx="76199" cy="76200"/>
              </a:xfrm>
              <a:prstGeom prst="line">
                <a:avLst/>
              </a:prstGeom>
              <a:ln w="28575" cap="rnd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33"/>
              <p:cNvCxnSpPr/>
              <p:nvPr userDrawn="1"/>
            </p:nvCxnSpPr>
            <p:spPr>
              <a:xfrm flipH="1" flipV="1">
                <a:off x="7391400" y="3562350"/>
                <a:ext cx="76199" cy="76200"/>
              </a:xfrm>
              <a:prstGeom prst="line">
                <a:avLst/>
              </a:prstGeom>
              <a:ln w="28575" cap="rnd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ZoneTexte 21"/>
          <p:cNvSpPr txBox="1"/>
          <p:nvPr userDrawn="1"/>
        </p:nvSpPr>
        <p:spPr>
          <a:xfrm>
            <a:off x="3558980" y="6362735"/>
            <a:ext cx="6124821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100" baseline="0" dirty="0" smtClean="0">
                <a:solidFill>
                  <a:schemeClr val="bg1">
                    <a:lumMod val="50000"/>
                  </a:schemeClr>
                </a:solidFill>
              </a:rPr>
              <a:t>Juin 2018 </a:t>
            </a:r>
            <a:r>
              <a:rPr lang="fr-FR" sz="1100" dirty="0" smtClean="0">
                <a:solidFill>
                  <a:schemeClr val="tx2"/>
                </a:solidFill>
                <a:sym typeface="Wingdings 2"/>
              </a:rPr>
              <a:t></a:t>
            </a:r>
            <a:r>
              <a:rPr lang="fr-FR" sz="1100" dirty="0" smtClean="0">
                <a:solidFill>
                  <a:srgbClr val="00B0F0"/>
                </a:solidFill>
                <a:sym typeface="Wingdings 2"/>
              </a:rPr>
              <a:t> </a:t>
            </a:r>
            <a:r>
              <a:rPr lang="fr-FR" sz="1100" dirty="0" smtClean="0">
                <a:solidFill>
                  <a:schemeClr val="tx2"/>
                </a:solidFill>
                <a:sym typeface="Wingdings 2"/>
              </a:rPr>
              <a:t> </a:t>
            </a:r>
            <a:r>
              <a:rPr lang="fr-FR" sz="1100" baseline="0" dirty="0" smtClean="0">
                <a:solidFill>
                  <a:srgbClr val="FF0000"/>
                </a:solidFill>
                <a:sym typeface="Wingdings 2"/>
              </a:rPr>
              <a:t> CENTRES</a:t>
            </a:r>
            <a:endParaRPr lang="fr-FR" sz="1100" dirty="0" smtClean="0">
              <a:solidFill>
                <a:srgbClr val="FF0000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11379200" y="6299719"/>
            <a:ext cx="609600" cy="4307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mtClean="0"/>
              <a:pPr/>
              <a:t>‹N°›</a:t>
            </a:fld>
            <a:endParaRPr lang="en-JM" dirty="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6170410"/>
            <a:ext cx="703580" cy="687590"/>
          </a:xfrm>
          <a:prstGeom prst="rect">
            <a:avLst/>
          </a:prstGeom>
        </p:spPr>
      </p:pic>
      <p:pic>
        <p:nvPicPr>
          <p:cNvPr id="25" name="Image 26" descr="A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3776" t="31793" r="13818" b="41537"/>
          <a:stretch>
            <a:fillRect/>
          </a:stretch>
        </p:blipFill>
        <p:spPr bwMode="auto">
          <a:xfrm>
            <a:off x="101600" y="6336979"/>
            <a:ext cx="872067" cy="32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3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.emploi.gouv.f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.emploi.gouv.f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623848" y="1660653"/>
            <a:ext cx="8576442" cy="172372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C0504D"/>
                </a:solidFill>
              </a:rPr>
              <a:t>Mode opératoire</a:t>
            </a:r>
            <a:br>
              <a:rPr lang="fr-FR" sz="4400" b="1" dirty="0" smtClean="0">
                <a:solidFill>
                  <a:srgbClr val="C0504D"/>
                </a:solidFill>
              </a:rPr>
            </a:br>
            <a:r>
              <a:rPr lang="fr-FR" sz="4400" b="1" dirty="0" smtClean="0">
                <a:solidFill>
                  <a:srgbClr val="C0504D"/>
                </a:solidFill>
              </a:rPr>
              <a:t>Création comptes pour centres agréés</a:t>
            </a:r>
            <a:endParaRPr lang="fr-FR" sz="4400" b="1" dirty="0">
              <a:solidFill>
                <a:srgbClr val="C0504D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047396" y="0"/>
            <a:ext cx="3158473" cy="1550733"/>
            <a:chOff x="4534414" y="1507300"/>
            <a:chExt cx="1916082" cy="9180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" r="58373" b="14471"/>
            <a:stretch/>
          </p:blipFill>
          <p:spPr>
            <a:xfrm>
              <a:off x="4534414" y="1507300"/>
              <a:ext cx="841337" cy="87584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6159" b="14471"/>
            <a:stretch/>
          </p:blipFill>
          <p:spPr>
            <a:xfrm>
              <a:off x="5427783" y="1549531"/>
              <a:ext cx="1022713" cy="875845"/>
            </a:xfrm>
            <a:prstGeom prst="rect">
              <a:avLst/>
            </a:prstGeom>
          </p:spPr>
        </p:pic>
      </p:grpSp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11719860" y="6371439"/>
            <a:ext cx="609600" cy="430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90" y="3731225"/>
            <a:ext cx="2879790" cy="28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2960" y="1464733"/>
            <a:ext cx="3472523" cy="1146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Il peut se connecter son email et mot de passe.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058">
            <a:off x="9916774" y="3530470"/>
            <a:ext cx="524895" cy="524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51"/>
            <a:ext cx="12172305" cy="67960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0342" y="1021874"/>
            <a:ext cx="2926828" cy="966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Le compte du CENTRE est désormais créé sur le portail.</a:t>
            </a:r>
          </a:p>
          <a:p>
            <a:r>
              <a:rPr lang="fr-FR" sz="1600" dirty="0" smtClean="0"/>
              <a:t>La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étape est de rattacher ce compte au service </a:t>
            </a:r>
            <a:r>
              <a:rPr lang="fr-FR" sz="1600" dirty="0" err="1" smtClean="0"/>
              <a:t>Ceres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149839" y="5847361"/>
            <a:ext cx="3193561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1) Renseigner l’adresse électronique</a:t>
            </a:r>
            <a:endParaRPr lang="fr-FR" sz="1600" dirty="0"/>
          </a:p>
        </p:txBody>
      </p:sp>
      <p:sp>
        <p:nvSpPr>
          <p:cNvPr id="10" name="Ellipse 9"/>
          <p:cNvSpPr/>
          <p:nvPr/>
        </p:nvSpPr>
        <p:spPr>
          <a:xfrm>
            <a:off x="2746619" y="546707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7309856" y="5467070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96697" y="5847361"/>
            <a:ext cx="319356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2) Renseigner le mot de passe</a:t>
            </a:r>
          </a:p>
          <a:p>
            <a:r>
              <a:rPr lang="fr-FR" sz="1600" dirty="0" smtClean="0"/>
              <a:t>3) Cliquez sur </a:t>
            </a:r>
            <a:r>
              <a:rPr lang="fr-FR" sz="1600" b="1" dirty="0" smtClean="0"/>
              <a:t>« Se connecter »</a:t>
            </a:r>
            <a:endParaRPr lang="fr-FR" sz="1600" b="1" dirty="0"/>
          </a:p>
        </p:txBody>
      </p:sp>
      <p:sp>
        <p:nvSpPr>
          <p:cNvPr id="13" name="Ellipse 12"/>
          <p:cNvSpPr/>
          <p:nvPr/>
        </p:nvSpPr>
        <p:spPr>
          <a:xfrm>
            <a:off x="11062706" y="5425183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Rattacher le service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au compte (1/4)</a:t>
            </a:r>
            <a:endParaRPr lang="fr-FR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058">
            <a:off x="1177037" y="3727630"/>
            <a:ext cx="524895" cy="524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442960" y="1464733"/>
            <a:ext cx="3472523" cy="1146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Il ajoute la démarche </a:t>
            </a:r>
            <a:r>
              <a:rPr lang="fr-FR" sz="2400" dirty="0" err="1"/>
              <a:t>Ceres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95300"/>
            <a:ext cx="12193887" cy="54254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89081" y="5538751"/>
            <a:ext cx="364600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4) Cliquez sur </a:t>
            </a:r>
            <a:r>
              <a:rPr lang="fr-FR" sz="1600" dirty="0" smtClean="0"/>
              <a:t>le bouton </a:t>
            </a:r>
            <a:r>
              <a:rPr lang="fr-FR" sz="1600" b="1" dirty="0" smtClean="0"/>
              <a:t>CERES </a:t>
            </a:r>
            <a:r>
              <a:rPr lang="fr-FR" sz="1600" dirty="0" smtClean="0"/>
              <a:t>et</a:t>
            </a:r>
            <a:r>
              <a:rPr lang="fr-FR" sz="1600" b="1" dirty="0" smtClean="0"/>
              <a:t> Ajouter</a:t>
            </a:r>
            <a:endParaRPr lang="fr-FR" sz="1600" b="1" dirty="0"/>
          </a:p>
        </p:txBody>
      </p:sp>
      <p:sp>
        <p:nvSpPr>
          <p:cNvPr id="8" name="Ellipse 7"/>
          <p:cNvSpPr/>
          <p:nvPr/>
        </p:nvSpPr>
        <p:spPr>
          <a:xfrm>
            <a:off x="4612085" y="399007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Rattacher le service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au compte (2/4)</a:t>
            </a:r>
            <a:endParaRPr lang="fr-FR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t>12</a:t>
            </a:fld>
            <a:endParaRPr lang="en-JM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0"/>
            <a:ext cx="12180453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578295" y="208126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6616145" y="3291536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</a:p>
        </p:txBody>
      </p:sp>
      <p:sp>
        <p:nvSpPr>
          <p:cNvPr id="8" name="Ellipse 7"/>
          <p:cNvSpPr/>
          <p:nvPr/>
        </p:nvSpPr>
        <p:spPr>
          <a:xfrm>
            <a:off x="6635401" y="376528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40430" y="5582872"/>
            <a:ext cx="7212331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  <a:r>
              <a:rPr lang="fr-FR" sz="1600" dirty="0" smtClean="0"/>
              <a:t>) </a:t>
            </a:r>
            <a:r>
              <a:rPr lang="fr-FR" sz="1600" dirty="0"/>
              <a:t>Cliquez sur </a:t>
            </a:r>
            <a:r>
              <a:rPr lang="fr-FR" sz="1600" b="1" dirty="0"/>
              <a:t>« </a:t>
            </a:r>
            <a:r>
              <a:rPr lang="fr-FR" sz="1600" b="1" dirty="0" smtClean="0"/>
              <a:t>Saisir le code d’activation</a:t>
            </a:r>
            <a:r>
              <a:rPr lang="fr-FR" sz="1600" b="1" dirty="0"/>
              <a:t> »</a:t>
            </a:r>
          </a:p>
          <a:p>
            <a:r>
              <a:rPr lang="fr-FR" sz="1600" dirty="0"/>
              <a:t>5</a:t>
            </a:r>
            <a:r>
              <a:rPr lang="fr-FR" sz="1600" dirty="0" smtClean="0"/>
              <a:t>) Renseignez le SIRET du Centre</a:t>
            </a:r>
          </a:p>
          <a:p>
            <a:r>
              <a:rPr lang="fr-FR" sz="1600" dirty="0" smtClean="0"/>
              <a:t>6) Renseignez le code d’activation transmis par la </a:t>
            </a:r>
            <a:r>
              <a:rPr lang="fr-FR" sz="1600" dirty="0" err="1" smtClean="0"/>
              <a:t>Direccte</a:t>
            </a:r>
            <a:r>
              <a:rPr lang="fr-FR" sz="1600" dirty="0"/>
              <a:t> </a:t>
            </a:r>
            <a:r>
              <a:rPr lang="fr-FR" sz="1600" dirty="0" smtClean="0"/>
              <a:t>(ou reçu au démarrage)</a:t>
            </a:r>
          </a:p>
          <a:p>
            <a:r>
              <a:rPr lang="fr-FR" sz="1600" dirty="0" smtClean="0"/>
              <a:t>7) Cliquez sur </a:t>
            </a:r>
            <a:r>
              <a:rPr lang="fr-FR" sz="1600" b="1" dirty="0" smtClean="0"/>
              <a:t>« Valider mon accès »</a:t>
            </a:r>
            <a:endParaRPr lang="fr-FR" sz="1600" b="1" dirty="0"/>
          </a:p>
        </p:txBody>
      </p:sp>
      <p:sp>
        <p:nvSpPr>
          <p:cNvPr id="10" name="Ellipse 9"/>
          <p:cNvSpPr/>
          <p:nvPr/>
        </p:nvSpPr>
        <p:spPr>
          <a:xfrm>
            <a:off x="8056531" y="416227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7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Rattacher le service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au compte (3/4)</a:t>
            </a:r>
            <a:endParaRPr lang="fr-FR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8600"/>
            <a:ext cx="11414958" cy="60340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49201" y="3076366"/>
            <a:ext cx="3646009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8) Vous disposez désormais du service </a:t>
            </a:r>
            <a:r>
              <a:rPr lang="fr-FR" sz="1600" dirty="0" err="1" smtClean="0"/>
              <a:t>Ceres</a:t>
            </a:r>
            <a:r>
              <a:rPr lang="fr-FR" sz="1600" dirty="0" smtClean="0"/>
              <a:t> et pouvez accéder à l’application en cliquant sur le bouton </a:t>
            </a:r>
            <a:r>
              <a:rPr lang="fr-FR" sz="1600" b="1" dirty="0" smtClean="0"/>
              <a:t>CERES</a:t>
            </a:r>
            <a:endParaRPr lang="fr-FR" sz="1600" b="1" dirty="0"/>
          </a:p>
        </p:txBody>
      </p:sp>
      <p:sp>
        <p:nvSpPr>
          <p:cNvPr id="7" name="Ellipse 6"/>
          <p:cNvSpPr/>
          <p:nvPr/>
        </p:nvSpPr>
        <p:spPr>
          <a:xfrm>
            <a:off x="2730151" y="3354400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8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Rattacher le service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au compte (4/4)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730" y="4520261"/>
            <a:ext cx="6960870" cy="174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En tant que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utilisateur créé pour le centre, vous êtes automatiquement le « gestionnaire » du centre. Cela signifie que vous êtes habilités à donner (et révoquer au besoin) les droits d’accès </a:t>
            </a:r>
            <a:r>
              <a:rPr lang="fr-FR" sz="2400" dirty="0" err="1" smtClean="0"/>
              <a:t>Ceres</a:t>
            </a:r>
            <a:r>
              <a:rPr lang="fr-FR" sz="2400" dirty="0" smtClean="0"/>
              <a:t> à des collaborateurs de votre centre.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869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2192000" cy="599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/>
              </a:gs>
              <a:gs pos="22000">
                <a:schemeClr val="tx1">
                  <a:lumMod val="75000"/>
                  <a:lumOff val="25000"/>
                </a:schemeClr>
              </a:gs>
              <a:gs pos="57000">
                <a:schemeClr val="tx1">
                  <a:lumMod val="65000"/>
                  <a:lumOff val="35000"/>
                </a:schemeClr>
              </a:gs>
              <a:gs pos="39000">
                <a:schemeClr val="tx1">
                  <a:lumMod val="65000"/>
                  <a:lumOff val="35000"/>
                </a:schemeClr>
              </a:gs>
              <a:gs pos="79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1"/>
            <a:r>
              <a:rPr lang="fr-FR" sz="5900" dirty="0"/>
              <a:t>B</a:t>
            </a:r>
            <a:r>
              <a:rPr lang="fr-FR" sz="5900" dirty="0" smtClean="0"/>
              <a:t>. Habilitations de collaborateurs complémentaires</a:t>
            </a:r>
            <a:endParaRPr lang="fr-FR" sz="430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162183" y="2597754"/>
            <a:ext cx="7759116" cy="132474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52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E52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700" dirty="0">
              <a:solidFill>
                <a:schemeClr val="bg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379200" y="6299719"/>
            <a:ext cx="609600" cy="430764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8630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10880" y="-38428"/>
            <a:ext cx="12214031" cy="6852310"/>
          </a:xfrm>
          <a:prstGeom prst="rect">
            <a:avLst/>
          </a:prstGeom>
          <a:solidFill>
            <a:srgbClr val="D8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9165" y="3167010"/>
            <a:ext cx="1502979" cy="535544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Demande un accès </a:t>
            </a:r>
            <a:r>
              <a:rPr lang="fr-FR" sz="1200" b="1" dirty="0" err="1" smtClean="0">
                <a:solidFill>
                  <a:schemeClr val="tx1"/>
                </a:solidFill>
              </a:rPr>
              <a:t>Ceres</a:t>
            </a:r>
            <a:r>
              <a:rPr lang="fr-FR" sz="1200" b="1" dirty="0" smtClean="0">
                <a:solidFill>
                  <a:schemeClr val="tx1"/>
                </a:solidFill>
              </a:rPr>
              <a:t> au Gestionnaire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7673" y="3039941"/>
            <a:ext cx="1569317" cy="66967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Invitation du compte créé à rejoindre le service </a:t>
            </a:r>
            <a:r>
              <a:rPr lang="fr-FR" sz="1200" b="1" dirty="0" err="1" smtClean="0"/>
              <a:t>Ceres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cxnSp>
        <p:nvCxnSpPr>
          <p:cNvPr id="19" name="Connecteur droit avec flèche 18"/>
          <p:cNvCxnSpPr>
            <a:stCxn id="5" idx="3"/>
          </p:cNvCxnSpPr>
          <p:nvPr/>
        </p:nvCxnSpPr>
        <p:spPr>
          <a:xfrm>
            <a:off x="1992144" y="338772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/>
          <p:cNvSpPr txBox="1">
            <a:spLocks/>
          </p:cNvSpPr>
          <p:nvPr/>
        </p:nvSpPr>
        <p:spPr>
          <a:xfrm>
            <a:off x="-26523" y="149431"/>
            <a:ext cx="12192000" cy="660124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defPPr>
              <a:defRPr lang="fr-FR"/>
            </a:defPPr>
            <a:lvl1pPr algn="ctr" defTabSz="787938">
              <a:spcBef>
                <a:spcPct val="0"/>
              </a:spcBef>
              <a:buNone/>
              <a:defRPr sz="3200">
                <a:solidFill>
                  <a:srgbClr val="C050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Processus d’habilitation d’utilisateurs complémentaires</a:t>
            </a:r>
            <a:endParaRPr lang="fr-FR" sz="3600" dirty="0"/>
          </a:p>
        </p:txBody>
      </p:sp>
      <p:sp>
        <p:nvSpPr>
          <p:cNvPr id="43" name="Rectangle 42"/>
          <p:cNvSpPr/>
          <p:nvPr/>
        </p:nvSpPr>
        <p:spPr>
          <a:xfrm>
            <a:off x="58331" y="843437"/>
            <a:ext cx="12028316" cy="17605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Une fois que le 1</a:t>
            </a:r>
            <a:r>
              <a:rPr lang="fr-FR" sz="2000" baseline="30000" dirty="0" smtClean="0">
                <a:solidFill>
                  <a:srgbClr val="424242"/>
                </a:solidFill>
              </a:rPr>
              <a:t>er</a:t>
            </a:r>
            <a:r>
              <a:rPr lang="fr-FR" sz="2000" dirty="0" smtClean="0">
                <a:solidFill>
                  <a:srgbClr val="424242"/>
                </a:solidFill>
              </a:rPr>
              <a:t> compte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 (avec </a:t>
            </a:r>
            <a:r>
              <a:rPr lang="fr-FR" sz="2000" dirty="0">
                <a:solidFill>
                  <a:srgbClr val="424242"/>
                </a:solidFill>
              </a:rPr>
              <a:t>un rôle de </a:t>
            </a:r>
            <a:r>
              <a:rPr lang="fr-FR" sz="2000" dirty="0" smtClean="0">
                <a:solidFill>
                  <a:srgbClr val="424242"/>
                </a:solidFill>
              </a:rPr>
              <a:t>gestionnaire) a été créé pour un centre agréé, des accès complémentaires peuvent être fournis permettant d’accéder à ce même centre et aux sites liés dans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.</a:t>
            </a:r>
          </a:p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Ci-après est décrite une des démarches possible entre le demandeur et le gestionnaire pour enrôler un utilisateur complémentaire sur le périmètre du centre agréé.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8643960" y="4816651"/>
            <a:ext cx="3259236" cy="1487222"/>
            <a:chOff x="8643960" y="4414463"/>
            <a:chExt cx="3259236" cy="1487222"/>
          </a:xfrm>
        </p:grpSpPr>
        <p:grpSp>
          <p:nvGrpSpPr>
            <p:cNvPr id="52" name="Groupe 51"/>
            <p:cNvGrpSpPr/>
            <p:nvPr/>
          </p:nvGrpSpPr>
          <p:grpSpPr>
            <a:xfrm>
              <a:off x="8844784" y="4527887"/>
              <a:ext cx="3008541" cy="1224335"/>
              <a:chOff x="9067090" y="4483432"/>
              <a:chExt cx="3008541" cy="1224335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9067090" y="4953089"/>
                <a:ext cx="3008541" cy="754678"/>
                <a:chOff x="9215227" y="4684373"/>
                <a:chExt cx="3008541" cy="75467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9229246" y="5135434"/>
                  <a:ext cx="1107307" cy="303617"/>
                </a:xfrm>
                <a:prstGeom prst="rect">
                  <a:avLst/>
                </a:prstGeom>
                <a:solidFill>
                  <a:srgbClr val="6748B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smtClean="0"/>
                    <a:t> </a:t>
                  </a:r>
                  <a:endParaRPr lang="fr-FR" sz="1200" b="1" dirty="0"/>
                </a:p>
              </p:txBody>
            </p:sp>
            <p:grpSp>
              <p:nvGrpSpPr>
                <p:cNvPr id="20" name="Groupe 19"/>
                <p:cNvGrpSpPr/>
                <p:nvPr/>
              </p:nvGrpSpPr>
              <p:grpSpPr>
                <a:xfrm>
                  <a:off x="9215227" y="4684373"/>
                  <a:ext cx="3008541" cy="728060"/>
                  <a:chOff x="9215227" y="4691889"/>
                  <a:chExt cx="3008541" cy="72806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9215227" y="4718443"/>
                    <a:ext cx="1144493" cy="314186"/>
                  </a:xfrm>
                  <a:prstGeom prst="rect">
                    <a:avLst/>
                  </a:prstGeom>
                  <a:solidFill>
                    <a:srgbClr val="DDD6E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10359720" y="4691889"/>
                    <a:ext cx="17465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Action réalisée hors SI</a:t>
                    </a:r>
                    <a:endParaRPr lang="fr-FR" sz="1200" dirty="0"/>
                  </a:p>
                </p:txBody>
              </p:sp>
              <p:sp>
                <p:nvSpPr>
                  <p:cNvPr id="51" name="ZoneTexte 50"/>
                  <p:cNvSpPr txBox="1"/>
                  <p:nvPr/>
                </p:nvSpPr>
                <p:spPr>
                  <a:xfrm>
                    <a:off x="10359720" y="5142950"/>
                    <a:ext cx="186404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Action réalisée dans le SI</a:t>
                    </a:r>
                    <a:endParaRPr lang="fr-FR" sz="1200" dirty="0"/>
                  </a:p>
                </p:txBody>
              </p:sp>
            </p:grpSp>
          </p:grpSp>
          <p:sp>
            <p:nvSpPr>
              <p:cNvPr id="18" name="ZoneTexte 17"/>
              <p:cNvSpPr txBox="1"/>
              <p:nvPr/>
            </p:nvSpPr>
            <p:spPr>
              <a:xfrm>
                <a:off x="9850187" y="4483432"/>
                <a:ext cx="1066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Légende </a:t>
                </a:r>
                <a:endParaRPr lang="fr-FR" sz="1600" b="1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643960" y="4414463"/>
              <a:ext cx="3259236" cy="1487222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9" name="Imag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0" y="3867444"/>
            <a:ext cx="821580" cy="821580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856839" y="4104904"/>
            <a:ext cx="82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Demandeur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40416" y="3079569"/>
            <a:ext cx="1154698" cy="696656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</a:t>
            </a:r>
            <a:r>
              <a:rPr lang="fr-FR" sz="1200" b="1" dirty="0" smtClean="0">
                <a:solidFill>
                  <a:schemeClr val="tx1"/>
                </a:solidFill>
              </a:rPr>
              <a:t>ourriel informant de l’invitation </a:t>
            </a:r>
            <a:r>
              <a:rPr lang="fr-FR" sz="1200" b="1" dirty="0" err="1" smtClean="0">
                <a:solidFill>
                  <a:schemeClr val="tx1"/>
                </a:solidFill>
              </a:rPr>
              <a:t>Ceres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t>15</a:t>
            </a:fld>
            <a:endParaRPr lang="en-JM" dirty="0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927624" y="337248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5092622" y="4659678"/>
            <a:ext cx="436948" cy="270397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376439" y="3151770"/>
            <a:ext cx="1502979" cy="44143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Crée son compte sur Portail</a:t>
            </a:r>
            <a:endParaRPr lang="fr-FR" sz="1200" b="1" dirty="0"/>
          </a:p>
        </p:txBody>
      </p:sp>
      <p:sp>
        <p:nvSpPr>
          <p:cNvPr id="60" name="Rectangle 59"/>
          <p:cNvSpPr/>
          <p:nvPr/>
        </p:nvSpPr>
        <p:spPr>
          <a:xfrm>
            <a:off x="10060885" y="3086286"/>
            <a:ext cx="1502979" cy="44143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Accepte l’invitation et Accède à </a:t>
            </a:r>
            <a:r>
              <a:rPr lang="fr-FR" sz="1200" b="1" dirty="0" err="1" smtClean="0"/>
              <a:t>Ceres</a:t>
            </a:r>
            <a:endParaRPr lang="fr-FR" sz="1200" b="1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9524244" y="329628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7863222" y="330626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440380" y="3079569"/>
            <a:ext cx="1432877" cy="736081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Accord du Gestionnaire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SIRET fourni au  demandeur</a:t>
            </a:r>
            <a:endParaRPr lang="fr-FR" sz="1200" b="1" dirty="0">
              <a:solidFill>
                <a:schemeClr val="tx1"/>
              </a:solidFill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2610313" y="3878655"/>
            <a:ext cx="1061432" cy="890697"/>
            <a:chOff x="2735802" y="3730523"/>
            <a:chExt cx="793398" cy="657335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14" y="3730523"/>
              <a:ext cx="657335" cy="657335"/>
            </a:xfrm>
            <a:prstGeom prst="rect">
              <a:avLst/>
            </a:prstGeom>
          </p:spPr>
        </p:pic>
        <p:sp>
          <p:nvSpPr>
            <p:cNvPr id="77" name="ZoneTexte 76"/>
            <p:cNvSpPr txBox="1"/>
            <p:nvPr/>
          </p:nvSpPr>
          <p:spPr>
            <a:xfrm>
              <a:off x="2735802" y="3846674"/>
              <a:ext cx="79339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Arial Narrow" panose="020B0606020202030204" pitchFamily="34" charset="0"/>
                </a:rPr>
                <a:t>Gestionnaire</a:t>
              </a:r>
              <a:r>
                <a:rPr lang="fr-FR" b="1" dirty="0" smtClean="0">
                  <a:latin typeface="Arial Narrow" panose="020B0606020202030204" pitchFamily="34" charset="0"/>
                </a:rPr>
                <a:t> </a:t>
              </a:r>
              <a:endParaRPr lang="fr-FR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32" y="3809984"/>
            <a:ext cx="821580" cy="82158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4696821" y="4032454"/>
            <a:ext cx="82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Demandeur</a:t>
            </a:r>
            <a:endParaRPr lang="fr-FR" b="1" dirty="0">
              <a:latin typeface="Arial Narrow" panose="020B0606020202030204" pitchFamily="34" charset="0"/>
            </a:endParaRPr>
          </a:p>
        </p:txBody>
      </p:sp>
      <p:grpSp>
        <p:nvGrpSpPr>
          <p:cNvPr id="89" name="Groupe 88"/>
          <p:cNvGrpSpPr/>
          <p:nvPr/>
        </p:nvGrpSpPr>
        <p:grpSpPr>
          <a:xfrm>
            <a:off x="6600195" y="3776225"/>
            <a:ext cx="1061432" cy="890697"/>
            <a:chOff x="2735802" y="3730523"/>
            <a:chExt cx="793398" cy="657335"/>
          </a:xfrm>
        </p:grpSpPr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14" y="3730523"/>
              <a:ext cx="657335" cy="657335"/>
            </a:xfrm>
            <a:prstGeom prst="rect">
              <a:avLst/>
            </a:prstGeom>
          </p:spPr>
        </p:pic>
        <p:sp>
          <p:nvSpPr>
            <p:cNvPr id="91" name="ZoneTexte 90"/>
            <p:cNvSpPr txBox="1"/>
            <p:nvPr/>
          </p:nvSpPr>
          <p:spPr>
            <a:xfrm>
              <a:off x="2735802" y="3846674"/>
              <a:ext cx="79339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Arial Narrow" panose="020B0606020202030204" pitchFamily="34" charset="0"/>
                </a:rPr>
                <a:t>Gestionnaire</a:t>
              </a:r>
              <a:r>
                <a:rPr lang="fr-FR" b="1" dirty="0" smtClean="0">
                  <a:latin typeface="Arial Narrow" panose="020B0606020202030204" pitchFamily="34" charset="0"/>
                </a:rPr>
                <a:t> </a:t>
              </a:r>
              <a:endParaRPr lang="fr-FR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02" y="3836654"/>
            <a:ext cx="821580" cy="82158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8495391" y="4059124"/>
            <a:ext cx="82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Demandeur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78166" y="4786449"/>
            <a:ext cx="1013659" cy="356462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Informe le gestionnaire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6640421" y="4675368"/>
            <a:ext cx="357348" cy="375169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3" y="1716270"/>
            <a:ext cx="8595948" cy="4036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4847" y="4095775"/>
            <a:ext cx="1344542" cy="439351"/>
          </a:xfrm>
          <a:prstGeom prst="rect">
            <a:avLst/>
          </a:prstGeom>
          <a:noFill/>
          <a:ln w="12700">
            <a:solidFill>
              <a:srgbClr val="E91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Ellipse 7"/>
          <p:cNvSpPr/>
          <p:nvPr/>
        </p:nvSpPr>
        <p:spPr>
          <a:xfrm>
            <a:off x="7485241" y="395831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(1/4)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79389" y="3149881"/>
            <a:ext cx="265276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1) Cliquez </a:t>
            </a:r>
            <a:r>
              <a:rPr lang="fr-FR" sz="1600" dirty="0"/>
              <a:t>sur </a:t>
            </a:r>
            <a:r>
              <a:rPr lang="fr-FR" sz="1600" dirty="0" smtClean="0"/>
              <a:t>le bouton </a:t>
            </a:r>
          </a:p>
          <a:p>
            <a:r>
              <a:rPr lang="fr-FR" sz="1600" dirty="0" smtClean="0"/>
              <a:t> « </a:t>
            </a:r>
            <a:r>
              <a:rPr lang="fr-FR" sz="1600" b="1" dirty="0" smtClean="0"/>
              <a:t>Se créer un compte</a:t>
            </a:r>
            <a:r>
              <a:rPr lang="fr-FR" sz="1600" dirty="0" smtClean="0"/>
              <a:t> »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174" y="830553"/>
            <a:ext cx="562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Rendez-vous sur l’adresse </a:t>
            </a:r>
            <a:r>
              <a:rPr lang="fr-FR" dirty="0" smtClean="0">
                <a:hlinkClick r:id="rId3"/>
              </a:rPr>
              <a:t>https://ceres.emploi.gouv.fr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80157" y="693392"/>
            <a:ext cx="2917757" cy="88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Les modalités de création de compte Portail sont les mêmes que celles du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compte d’accès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6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371410"/>
            <a:ext cx="5677192" cy="4299171"/>
          </a:xfrm>
          <a:prstGeom prst="rect">
            <a:avLst/>
          </a:prstGeom>
          <a:ln>
            <a:solidFill>
              <a:srgbClr val="E91A4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1" y="1371410"/>
            <a:ext cx="5444359" cy="4284568"/>
          </a:xfrm>
          <a:prstGeom prst="rect">
            <a:avLst/>
          </a:prstGeom>
          <a:ln>
            <a:solidFill>
              <a:srgbClr val="E91A41"/>
            </a:solidFill>
          </a:ln>
        </p:spPr>
      </p:pic>
      <p:sp>
        <p:nvSpPr>
          <p:cNvPr id="8" name="Ellipse 7"/>
          <p:cNvSpPr/>
          <p:nvPr/>
        </p:nvSpPr>
        <p:spPr>
          <a:xfrm>
            <a:off x="7448658" y="184893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7564781" y="449309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10956490" y="495194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9820" y="4988310"/>
            <a:ext cx="1450246" cy="346841"/>
          </a:xfrm>
          <a:prstGeom prst="rect">
            <a:avLst/>
          </a:prstGeom>
          <a:noFill/>
          <a:ln>
            <a:solidFill>
              <a:srgbClr val="E91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25281" y="5785209"/>
            <a:ext cx="5390002" cy="830997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Renseignez les champs obligatoires (*)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Confirmez que vous n’êtes pas un robot en cochant la case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Cliquez sur le bouton « </a:t>
            </a:r>
            <a:r>
              <a:rPr lang="fr-FR" sz="1600" b="1" dirty="0" smtClean="0"/>
              <a:t>Créer mon Compte</a:t>
            </a:r>
            <a:r>
              <a:rPr lang="fr-FR" sz="1600" dirty="0" smtClean="0"/>
              <a:t> » </a:t>
            </a:r>
            <a:endParaRPr lang="fr-FR" sz="1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194072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2/4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975" y="5743824"/>
            <a:ext cx="6397276" cy="1077218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r-FR" sz="1600" dirty="0"/>
              <a:t>Renseignez les champs obligatoires </a:t>
            </a:r>
            <a:r>
              <a:rPr lang="fr-FR" sz="1600" dirty="0" smtClean="0"/>
              <a:t>(*)</a:t>
            </a:r>
          </a:p>
          <a:p>
            <a:pPr marL="342900" indent="-342900">
              <a:buAutoNum type="arabicParenR" startAt="2"/>
            </a:pPr>
            <a:r>
              <a:rPr lang="fr-FR" sz="1600" dirty="0" smtClean="0"/>
              <a:t>Saisir le Siret fourni par le Gestionnaire</a:t>
            </a:r>
          </a:p>
          <a:p>
            <a:pPr marL="342900" indent="-342900">
              <a:buAutoNum type="arabicParenR" startAt="2"/>
            </a:pPr>
            <a:r>
              <a:rPr lang="fr-FR" sz="1600" dirty="0" smtClean="0"/>
              <a:t>Par défaut, raison sociale, adresse et commune sont pré-remplies; ajuster au besoin</a:t>
            </a:r>
          </a:p>
        </p:txBody>
      </p:sp>
      <p:sp>
        <p:nvSpPr>
          <p:cNvPr id="18" name="Ellipse 17"/>
          <p:cNvSpPr/>
          <p:nvPr/>
        </p:nvSpPr>
        <p:spPr>
          <a:xfrm>
            <a:off x="3161375" y="387090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467810" y="429281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631640" y="485669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37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" y="1045159"/>
            <a:ext cx="5657810" cy="335970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86046" y="4544464"/>
            <a:ext cx="41524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AutoNum type="arabicParenR"/>
            </a:lvl1pPr>
          </a:lstStyle>
          <a:p>
            <a:pPr marL="0" indent="0">
              <a:buNone/>
            </a:pPr>
            <a:r>
              <a:rPr lang="fr-FR" sz="1600" dirty="0" smtClean="0"/>
              <a:t>8) Un </a:t>
            </a:r>
            <a:r>
              <a:rPr lang="fr-FR" sz="1600" dirty="0"/>
              <a:t>message </a:t>
            </a:r>
            <a:r>
              <a:rPr lang="fr-FR" sz="1600" dirty="0" smtClean="0"/>
              <a:t>d’activation de compte s’affiche</a:t>
            </a:r>
            <a:endParaRPr lang="fr-FR" sz="16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3/4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23771" y="106566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74" y="1077091"/>
            <a:ext cx="5888022" cy="2635301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0426877" y="1931530"/>
            <a:ext cx="274853" cy="254921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75064" y="4391513"/>
            <a:ext cx="5443711" cy="584775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/>
              <a:t>9</a:t>
            </a:r>
            <a:r>
              <a:rPr lang="fr-FR" sz="1600" dirty="0" smtClean="0"/>
              <a:t>) Vous avez reçu une notification </a:t>
            </a:r>
            <a:r>
              <a:rPr lang="fr-FR" sz="1600" dirty="0"/>
              <a:t>de </a:t>
            </a:r>
            <a:r>
              <a:rPr lang="fr-FR" sz="1600" dirty="0" smtClean="0"/>
              <a:t>création de votre compte par courriel</a:t>
            </a:r>
            <a:r>
              <a:rPr lang="fr-FR" sz="1600" dirty="0"/>
              <a:t>. Cliquez sur le lien afin d’activer le compte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31863" y="1993332"/>
            <a:ext cx="4360724" cy="220688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</p:spTree>
    <p:extLst>
      <p:ext uri="{BB962C8B-B14F-4D97-AF65-F5344CB8AC3E}">
        <p14:creationId xmlns:p14="http://schemas.microsoft.com/office/powerpoint/2010/main" val="375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4" t="14656"/>
          <a:stretch/>
        </p:blipFill>
        <p:spPr>
          <a:xfrm>
            <a:off x="5968730" y="905200"/>
            <a:ext cx="5301838" cy="3505562"/>
          </a:xfrm>
          <a:prstGeom prst="rect">
            <a:avLst/>
          </a:prstGeom>
          <a:ln>
            <a:solidFill>
              <a:srgbClr val="E91A4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4" t="10385" b="3813"/>
          <a:stretch/>
        </p:blipFill>
        <p:spPr>
          <a:xfrm>
            <a:off x="790940" y="885549"/>
            <a:ext cx="4386850" cy="3525213"/>
          </a:xfrm>
          <a:prstGeom prst="rect">
            <a:avLst/>
          </a:prstGeom>
          <a:ln>
            <a:solidFill>
              <a:srgbClr val="E91A41"/>
            </a:solidFill>
          </a:ln>
        </p:spPr>
      </p:pic>
      <p:sp>
        <p:nvSpPr>
          <p:cNvPr id="20" name="Ellipse 19"/>
          <p:cNvSpPr/>
          <p:nvPr/>
        </p:nvSpPr>
        <p:spPr>
          <a:xfrm>
            <a:off x="1580071" y="3323641"/>
            <a:ext cx="648779" cy="448259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28700" y="4533897"/>
            <a:ext cx="3954780" cy="830997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 smtClean="0"/>
              <a:t>10) Après avoir cliqué sur le lien, </a:t>
            </a:r>
            <a:r>
              <a:rPr lang="fr-FR" sz="1600" dirty="0"/>
              <a:t>une nouvelle fenêtre </a:t>
            </a:r>
            <a:r>
              <a:rPr lang="fr-FR" sz="1600" dirty="0" smtClean="0"/>
              <a:t>s’ouvre. Cliquez sur le bouton </a:t>
            </a:r>
            <a:r>
              <a:rPr lang="fr-FR" sz="1600" b="1" dirty="0" smtClean="0"/>
              <a:t>« Activer mon compte »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560820" y="4698999"/>
            <a:ext cx="4400550" cy="584775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 smtClean="0"/>
              <a:t>11) Vous </a:t>
            </a:r>
            <a:r>
              <a:rPr lang="fr-FR" sz="1600" dirty="0"/>
              <a:t>pouvez alors vous connecter au </a:t>
            </a:r>
            <a:r>
              <a:rPr lang="fr-FR" sz="1600" dirty="0" smtClean="0"/>
              <a:t>portail. Cliquez sur le bouton </a:t>
            </a:r>
            <a:r>
              <a:rPr lang="fr-FR" sz="1600" b="1" dirty="0" smtClean="0"/>
              <a:t>« Accéder au portail »</a:t>
            </a:r>
            <a:endParaRPr lang="fr-FR" sz="1600" b="1" dirty="0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4/4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01503" y="3352652"/>
            <a:ext cx="1297052" cy="307484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  <p:sp>
        <p:nvSpPr>
          <p:cNvPr id="27" name="Ellipse 26"/>
          <p:cNvSpPr/>
          <p:nvPr/>
        </p:nvSpPr>
        <p:spPr>
          <a:xfrm>
            <a:off x="7241755" y="3882492"/>
            <a:ext cx="648779" cy="448259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980282" y="3916532"/>
            <a:ext cx="1575197" cy="377440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  <p:sp>
        <p:nvSpPr>
          <p:cNvPr id="11" name="Rectangle 10"/>
          <p:cNvSpPr/>
          <p:nvPr/>
        </p:nvSpPr>
        <p:spPr>
          <a:xfrm>
            <a:off x="5711253" y="5572011"/>
            <a:ext cx="5981076" cy="1146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Le compte Portail a été créé par le demandeur. </a:t>
            </a:r>
          </a:p>
          <a:p>
            <a:r>
              <a:rPr lang="fr-FR" sz="2400" dirty="0" smtClean="0"/>
              <a:t>Le gestionnaire doit maintenant donner l’accès de ce compte au service </a:t>
            </a:r>
            <a:r>
              <a:rPr lang="fr-FR" sz="2400" dirty="0" err="1" smtClean="0"/>
              <a:t>Ceres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4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8026400" y="2006600"/>
            <a:ext cx="2438400" cy="2438400"/>
            <a:chOff x="8026400" y="2006600"/>
            <a:chExt cx="2438400" cy="2438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" t="5208" r="10201" b="4586"/>
            <a:stretch/>
          </p:blipFill>
          <p:spPr bwMode="auto">
            <a:xfrm>
              <a:off x="8176491" y="2116645"/>
              <a:ext cx="2138219" cy="2199587"/>
            </a:xfrm>
            <a:prstGeom prst="ellipse">
              <a:avLst/>
            </a:prstGeom>
            <a:ln w="76200" cap="sq">
              <a:noFill/>
              <a:miter lim="800000"/>
            </a:ln>
            <a:effectLst>
              <a:innerShdw blurRad="114300">
                <a:schemeClr val="bg1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3"/>
            <p:cNvSpPr>
              <a:spLocks noChangeAspect="1"/>
            </p:cNvSpPr>
            <p:nvPr/>
          </p:nvSpPr>
          <p:spPr>
            <a:xfrm>
              <a:off x="8026400" y="2006600"/>
              <a:ext cx="2438400" cy="2438400"/>
            </a:xfrm>
            <a:prstGeom prst="ellipse">
              <a:avLst/>
            </a:prstGeom>
            <a:noFill/>
            <a:ln w="28575" cmpd="sng">
              <a:solidFill>
                <a:srgbClr val="DF0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JM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92518" y="2364735"/>
            <a:ext cx="5403965" cy="487680"/>
            <a:chOff x="992518" y="2364735"/>
            <a:chExt cx="5403965" cy="487680"/>
          </a:xfrm>
        </p:grpSpPr>
        <p:sp>
          <p:nvSpPr>
            <p:cNvPr id="6" name="Content Placeholder 10"/>
            <p:cNvSpPr txBox="1">
              <a:spLocks/>
            </p:cNvSpPr>
            <p:nvPr/>
          </p:nvSpPr>
          <p:spPr>
            <a:xfrm>
              <a:off x="992518" y="2364735"/>
              <a:ext cx="548640" cy="487680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121917" tIns="60958" rIns="121917" bIns="60958" rtlCol="0" anchor="ctr">
              <a:noAutofit/>
            </a:bodyPr>
            <a:lstStyle>
              <a:lvl1pPr marL="295477" indent="-295477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200" indent="-246231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4923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8892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72862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6831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60800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54769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48739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JM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576067" y="2408522"/>
              <a:ext cx="4820416" cy="400105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fr-FR" dirty="0" smtClean="0">
                  <a:hlinkClick r:id="rId4" action="ppaction://hlinksldjump"/>
                </a:rPr>
                <a:t>Création 1</a:t>
              </a:r>
              <a:r>
                <a:rPr lang="fr-FR" baseline="30000" dirty="0" smtClean="0">
                  <a:hlinkClick r:id="rId4" action="ppaction://hlinksldjump"/>
                </a:rPr>
                <a:t>er</a:t>
              </a:r>
              <a:r>
                <a:rPr lang="fr-FR" dirty="0" smtClean="0">
                  <a:hlinkClick r:id="rId4" action="ppaction://hlinksldjump"/>
                </a:rPr>
                <a:t> compte - gestionnaire du « Centre</a:t>
              </a:r>
              <a:r>
                <a:rPr lang="fr-FR" dirty="0" smtClean="0"/>
                <a:t> </a:t>
              </a:r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»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-77002" y="49948"/>
            <a:ext cx="12269002" cy="1422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C0504D"/>
                </a:solidFill>
              </a:rPr>
              <a:t>Sommaire</a:t>
            </a:r>
            <a:endParaRPr lang="fr-FR" dirty="0">
              <a:solidFill>
                <a:srgbClr val="C0504D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92518" y="3135897"/>
            <a:ext cx="5284349" cy="487680"/>
            <a:chOff x="267065" y="3142125"/>
            <a:chExt cx="5284349" cy="487680"/>
          </a:xfrm>
        </p:grpSpPr>
        <p:sp>
          <p:nvSpPr>
            <p:cNvPr id="8" name="ZoneTexte 7"/>
            <p:cNvSpPr txBox="1"/>
            <p:nvPr/>
          </p:nvSpPr>
          <p:spPr>
            <a:xfrm>
              <a:off x="846862" y="3216438"/>
              <a:ext cx="4704552" cy="400105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fr-FR" dirty="0" smtClean="0">
                  <a:hlinkClick r:id="" action="ppaction://noaction"/>
                </a:rPr>
                <a:t>Habilitation de collaborateurs complémentaires</a:t>
              </a:r>
              <a:endParaRPr lang="fr-FR" dirty="0"/>
            </a:p>
          </p:txBody>
        </p:sp>
        <p:sp>
          <p:nvSpPr>
            <p:cNvPr id="11" name="Content Placeholder 10"/>
            <p:cNvSpPr txBox="1">
              <a:spLocks/>
            </p:cNvSpPr>
            <p:nvPr/>
          </p:nvSpPr>
          <p:spPr>
            <a:xfrm>
              <a:off x="267065" y="3142125"/>
              <a:ext cx="548640" cy="487680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121917" tIns="60958" rIns="121917" bIns="60958" rtlCol="0" anchor="ctr">
              <a:noAutofit/>
            </a:bodyPr>
            <a:lstStyle>
              <a:lvl1pPr marL="295477" indent="-295477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200" indent="-246231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4923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8892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72862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6831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60800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54769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48739" indent="-196985" algn="l" defTabSz="78793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JM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9" name="Espace réservé du numéro de diapositive 2"/>
          <p:cNvSpPr txBox="1">
            <a:spLocks/>
          </p:cNvSpPr>
          <p:nvPr/>
        </p:nvSpPr>
        <p:spPr>
          <a:xfrm>
            <a:off x="11719860" y="6371439"/>
            <a:ext cx="609600" cy="430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Invitation du demandeur d’accès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par le gestionnaire (1/5)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75619" y="4383103"/>
            <a:ext cx="2652765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1) Renseignez compte (adresse mail) et mot de passe du gestionnaire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63040" y="830553"/>
            <a:ext cx="933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Rendez-vous sur l’adresse du portail de services  </a:t>
            </a:r>
            <a:r>
              <a:rPr lang="fr-FR" dirty="0"/>
              <a:t>https://</a:t>
            </a:r>
            <a:r>
              <a:rPr lang="fr-FR" dirty="0" smtClean="0"/>
              <a:t>mesdemarches.emploi.gouv.fr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63" y="1351071"/>
            <a:ext cx="4102309" cy="26857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9" y="1325615"/>
            <a:ext cx="5827440" cy="27366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698912" y="3133698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8" name="Ellipse 7"/>
          <p:cNvSpPr/>
          <p:nvPr/>
        </p:nvSpPr>
        <p:spPr>
          <a:xfrm>
            <a:off x="9158136" y="212670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70328" y="4351212"/>
            <a:ext cx="265276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1) Cliquez sur l’écrou de la démarche </a:t>
            </a:r>
            <a:r>
              <a:rPr lang="fr-FR" sz="1600" dirty="0" err="1" smtClean="0"/>
              <a:t>Ceres</a:t>
            </a:r>
            <a:endParaRPr lang="fr-FR" sz="1600" dirty="0" smtClean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8596710" y="2264164"/>
            <a:ext cx="4787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Invitation du demandeur d’accès </a:t>
            </a:r>
            <a:r>
              <a:rPr lang="fr-FR" sz="2400" dirty="0" err="1">
                <a:solidFill>
                  <a:srgbClr val="C0504D"/>
                </a:solidFill>
              </a:rPr>
              <a:t>Ceres</a:t>
            </a:r>
            <a:r>
              <a:rPr lang="fr-FR" sz="2400" dirty="0">
                <a:solidFill>
                  <a:srgbClr val="C0504D"/>
                </a:solidFill>
              </a:rPr>
              <a:t> par le gestionnaire </a:t>
            </a:r>
            <a:r>
              <a:rPr lang="fr-FR" sz="2400" dirty="0" smtClean="0">
                <a:solidFill>
                  <a:srgbClr val="C0504D"/>
                </a:solidFill>
              </a:rPr>
              <a:t>(2/5)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3079" y="5997244"/>
            <a:ext cx="265276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) Cliquez </a:t>
            </a:r>
            <a:r>
              <a:rPr lang="fr-FR" sz="1600" dirty="0"/>
              <a:t>sur </a:t>
            </a:r>
            <a:r>
              <a:rPr lang="fr-FR" sz="1600" dirty="0" smtClean="0"/>
              <a:t>le bouton </a:t>
            </a:r>
          </a:p>
          <a:p>
            <a:r>
              <a:rPr lang="fr-FR" sz="1600" dirty="0" smtClean="0"/>
              <a:t> « </a:t>
            </a:r>
            <a:r>
              <a:rPr lang="fr-FR" sz="1600" b="1" dirty="0" smtClean="0"/>
              <a:t>Inviter un utilisateur</a:t>
            </a:r>
            <a:r>
              <a:rPr lang="fr-FR" sz="1600" dirty="0" smtClean="0"/>
              <a:t> »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6" y="1021084"/>
            <a:ext cx="8855683" cy="467881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085367" y="2605808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24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Invitation du demandeur d’accès </a:t>
            </a:r>
            <a:r>
              <a:rPr lang="fr-FR" sz="2400" dirty="0" err="1">
                <a:solidFill>
                  <a:srgbClr val="C0504D"/>
                </a:solidFill>
              </a:rPr>
              <a:t>Ceres</a:t>
            </a:r>
            <a:r>
              <a:rPr lang="fr-FR" sz="2400" dirty="0">
                <a:solidFill>
                  <a:srgbClr val="C0504D"/>
                </a:solidFill>
              </a:rPr>
              <a:t> par le gestionnaire </a:t>
            </a:r>
            <a:r>
              <a:rPr lang="fr-FR" sz="2400" dirty="0" smtClean="0">
                <a:solidFill>
                  <a:srgbClr val="C0504D"/>
                </a:solidFill>
              </a:rPr>
              <a:t>(3/5)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15401" y="2400372"/>
            <a:ext cx="3208816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  <a:r>
              <a:rPr lang="fr-FR" sz="1600" dirty="0" smtClean="0"/>
              <a:t>) Renseignez le nom du demandeur </a:t>
            </a:r>
            <a:r>
              <a:rPr lang="fr-FR" sz="1600" dirty="0" smtClean="0">
                <a:sym typeface="Wingdings" panose="05000000000000000000" pitchFamily="2" charset="2"/>
              </a:rPr>
              <a:t> son compte s’affiche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5) Cochez </a:t>
            </a:r>
            <a:r>
              <a:rPr lang="fr-FR" sz="1600" b="1" dirty="0" smtClean="0"/>
              <a:t>« Centre agréé » </a:t>
            </a:r>
            <a:r>
              <a:rPr lang="fr-FR" sz="1600" dirty="0" smtClean="0"/>
              <a:t>du rôle</a:t>
            </a:r>
          </a:p>
          <a:p>
            <a:r>
              <a:rPr lang="fr-FR" sz="1600" dirty="0"/>
              <a:t>6</a:t>
            </a:r>
            <a:r>
              <a:rPr lang="fr-FR" sz="1600" dirty="0" smtClean="0"/>
              <a:t>) Renseigner le Siret du Centre</a:t>
            </a:r>
          </a:p>
          <a:p>
            <a:r>
              <a:rPr lang="fr-FR" sz="1600" dirty="0"/>
              <a:t>7</a:t>
            </a:r>
            <a:r>
              <a:rPr lang="fr-FR" sz="1600" dirty="0" smtClean="0"/>
              <a:t>) Vérifiez le récapitulatif</a:t>
            </a:r>
          </a:p>
          <a:p>
            <a:r>
              <a:rPr lang="fr-FR" sz="1600" dirty="0"/>
              <a:t>8</a:t>
            </a:r>
            <a:r>
              <a:rPr lang="fr-FR" sz="1600" dirty="0" smtClean="0"/>
              <a:t>) Cliquez sur Continuer </a:t>
            </a:r>
            <a:r>
              <a:rPr lang="fr-FR" sz="1600" dirty="0" smtClean="0">
                <a:sym typeface="Wingdings" panose="05000000000000000000" pitchFamily="2" charset="2"/>
              </a:rPr>
              <a:t> un message « </a:t>
            </a:r>
            <a:r>
              <a:rPr lang="fr-FR" sz="1600" dirty="0" smtClean="0"/>
              <a:t>Email d’invitation transmis » vert apparait en bas de page 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9" y="1168294"/>
            <a:ext cx="8448675" cy="56007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69061" y="2125445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  <p:sp>
        <p:nvSpPr>
          <p:cNvPr id="9" name="Ellipse 8"/>
          <p:cNvSpPr/>
          <p:nvPr/>
        </p:nvSpPr>
        <p:spPr>
          <a:xfrm>
            <a:off x="5484301" y="3523715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</a:p>
        </p:txBody>
      </p:sp>
      <p:sp>
        <p:nvSpPr>
          <p:cNvPr id="13" name="Ellipse 12"/>
          <p:cNvSpPr/>
          <p:nvPr/>
        </p:nvSpPr>
        <p:spPr>
          <a:xfrm>
            <a:off x="5510971" y="4419065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6</a:t>
            </a:r>
          </a:p>
        </p:txBody>
      </p:sp>
      <p:sp>
        <p:nvSpPr>
          <p:cNvPr id="14" name="Ellipse 13"/>
          <p:cNvSpPr/>
          <p:nvPr/>
        </p:nvSpPr>
        <p:spPr>
          <a:xfrm>
            <a:off x="6966391" y="5245835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7</a:t>
            </a:r>
          </a:p>
        </p:txBody>
      </p:sp>
      <p:sp>
        <p:nvSpPr>
          <p:cNvPr id="16" name="Ellipse 15"/>
          <p:cNvSpPr/>
          <p:nvPr/>
        </p:nvSpPr>
        <p:spPr>
          <a:xfrm>
            <a:off x="6238681" y="6209765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60930" y="5077903"/>
            <a:ext cx="2917757" cy="1131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Un email d’invitation est parti automatiquement au demandeur.</a:t>
            </a:r>
          </a:p>
          <a:p>
            <a:r>
              <a:rPr lang="fr-FR" sz="1600" dirty="0" smtClean="0"/>
              <a:t>Les actions sont terminées côté gestionnaire.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49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Invitation du demandeur d’accès </a:t>
            </a:r>
            <a:r>
              <a:rPr lang="fr-FR" sz="2400" dirty="0" err="1">
                <a:solidFill>
                  <a:srgbClr val="C0504D"/>
                </a:solidFill>
              </a:rPr>
              <a:t>Ceres</a:t>
            </a:r>
            <a:r>
              <a:rPr lang="fr-FR" sz="2400" dirty="0">
                <a:solidFill>
                  <a:srgbClr val="C0504D"/>
                </a:solidFill>
              </a:rPr>
              <a:t> par le gestionnaire </a:t>
            </a:r>
            <a:r>
              <a:rPr lang="fr-FR" sz="2400" dirty="0" smtClean="0">
                <a:solidFill>
                  <a:srgbClr val="C0504D"/>
                </a:solidFill>
              </a:rPr>
              <a:t>(4/5)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87690" y="2798506"/>
            <a:ext cx="2652765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9) Cliquez sur le lien</a:t>
            </a:r>
          </a:p>
          <a:p>
            <a:r>
              <a:rPr lang="fr-FR" sz="1600" dirty="0" smtClean="0"/>
              <a:t>10) Renseignez </a:t>
            </a:r>
            <a:r>
              <a:rPr lang="fr-FR" sz="1600" dirty="0"/>
              <a:t>compte (adresse mail) et mot de passe du </a:t>
            </a:r>
            <a:r>
              <a:rPr lang="fr-FR" sz="1600" dirty="0" smtClean="0"/>
              <a:t>compte du demandeur</a:t>
            </a:r>
            <a:endParaRPr lang="fr-FR" sz="1600" dirty="0"/>
          </a:p>
          <a:p>
            <a:pPr marL="342900" indent="-342900">
              <a:buAutoNum type="arabicParenR"/>
            </a:pP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9039382" y="811440"/>
            <a:ext cx="2917757" cy="88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Le demandeur reçoit le mail d’invitation à </a:t>
            </a:r>
            <a:r>
              <a:rPr lang="fr-FR" sz="1600" dirty="0" err="1" smtClean="0"/>
              <a:t>Ceres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3" y="1005840"/>
            <a:ext cx="6603668" cy="23774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2" y="3521930"/>
            <a:ext cx="6458497" cy="303299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777490" y="5387126"/>
            <a:ext cx="640080" cy="545044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10</a:t>
            </a:r>
            <a:endParaRPr lang="fr-FR" sz="2000" dirty="0"/>
          </a:p>
        </p:txBody>
      </p:sp>
      <p:sp>
        <p:nvSpPr>
          <p:cNvPr id="16" name="Ellipse 15"/>
          <p:cNvSpPr/>
          <p:nvPr/>
        </p:nvSpPr>
        <p:spPr>
          <a:xfrm>
            <a:off x="4969255" y="2194560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95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Invitation du demandeur d’accès </a:t>
            </a:r>
            <a:r>
              <a:rPr lang="fr-FR" sz="2400" dirty="0" err="1">
                <a:solidFill>
                  <a:srgbClr val="C0504D"/>
                </a:solidFill>
              </a:rPr>
              <a:t>Ceres</a:t>
            </a:r>
            <a:r>
              <a:rPr lang="fr-FR" sz="2400" dirty="0">
                <a:solidFill>
                  <a:srgbClr val="C0504D"/>
                </a:solidFill>
              </a:rPr>
              <a:t> par le gestionnaire </a:t>
            </a:r>
            <a:r>
              <a:rPr lang="fr-FR" sz="2400" dirty="0" smtClean="0">
                <a:solidFill>
                  <a:srgbClr val="C0504D"/>
                </a:solidFill>
              </a:rPr>
              <a:t>(5/5</a:t>
            </a:r>
            <a:r>
              <a:rPr lang="fr-FR" sz="2400" dirty="0">
                <a:solidFill>
                  <a:srgbClr val="C0504D"/>
                </a:solidFill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23911" y="970279"/>
            <a:ext cx="308658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11) Cliquez sur </a:t>
            </a:r>
            <a:r>
              <a:rPr lang="fr-FR" sz="1600" b="1" dirty="0" smtClean="0"/>
              <a:t>« Accepter »</a:t>
            </a:r>
          </a:p>
          <a:p>
            <a:r>
              <a:rPr lang="fr-FR" sz="1600" dirty="0" smtClean="0"/>
              <a:t>12) Cliquez sur la démarche </a:t>
            </a:r>
            <a:r>
              <a:rPr lang="fr-FR" sz="1600" dirty="0" err="1" smtClean="0"/>
              <a:t>Ceres</a:t>
            </a:r>
            <a:endParaRPr lang="fr-FR" sz="1600" dirty="0"/>
          </a:p>
          <a:p>
            <a:r>
              <a:rPr lang="fr-FR" sz="1600" dirty="0" smtClean="0"/>
              <a:t>13) Vous êtes dans </a:t>
            </a:r>
            <a:r>
              <a:rPr lang="fr-FR" sz="1600" dirty="0" err="1" smtClean="0"/>
              <a:t>Ceres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748441"/>
            <a:ext cx="5200650" cy="3343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62" y="1934936"/>
            <a:ext cx="3271020" cy="18399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34" y="3908545"/>
            <a:ext cx="4618725" cy="290652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705331" y="2731127"/>
            <a:ext cx="640080" cy="545044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11</a:t>
            </a:r>
            <a:endParaRPr lang="fr-FR" sz="2000" dirty="0"/>
          </a:p>
        </p:txBody>
      </p:sp>
      <p:sp>
        <p:nvSpPr>
          <p:cNvPr id="14" name="Ellipse 13"/>
          <p:cNvSpPr/>
          <p:nvPr/>
        </p:nvSpPr>
        <p:spPr>
          <a:xfrm>
            <a:off x="6839834" y="2582388"/>
            <a:ext cx="640080" cy="545044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12</a:t>
            </a:r>
            <a:endParaRPr lang="fr-FR" sz="2000" dirty="0"/>
          </a:p>
        </p:txBody>
      </p:sp>
      <p:sp>
        <p:nvSpPr>
          <p:cNvPr id="15" name="Ellipse 14"/>
          <p:cNvSpPr/>
          <p:nvPr/>
        </p:nvSpPr>
        <p:spPr>
          <a:xfrm>
            <a:off x="7635240" y="5366759"/>
            <a:ext cx="640080" cy="545044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13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134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2182097" y="1720841"/>
            <a:ext cx="7562248" cy="1422454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C0504D"/>
                </a:solidFill>
              </a:rPr>
              <a:t>Ce support vous a été présenté par le ministère du Travail</a:t>
            </a:r>
            <a:endParaRPr lang="fr-FR" sz="4400" b="1" dirty="0">
              <a:solidFill>
                <a:srgbClr val="C0504D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490590" y="85339"/>
            <a:ext cx="3158473" cy="1550733"/>
            <a:chOff x="4534414" y="1507300"/>
            <a:chExt cx="1916082" cy="9180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" r="58373" b="14471"/>
            <a:stretch/>
          </p:blipFill>
          <p:spPr>
            <a:xfrm>
              <a:off x="4534414" y="1507300"/>
              <a:ext cx="841337" cy="87584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6159" b="14471"/>
            <a:stretch/>
          </p:blipFill>
          <p:spPr>
            <a:xfrm>
              <a:off x="5427783" y="1549531"/>
              <a:ext cx="1022713" cy="875845"/>
            </a:xfrm>
            <a:prstGeom prst="rect">
              <a:avLst/>
            </a:prstGeom>
          </p:spPr>
        </p:pic>
      </p:grpSp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11719860" y="6371439"/>
            <a:ext cx="609600" cy="430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</a:rPr>
              <a:t>70</a:t>
            </a: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326" y="3554767"/>
            <a:ext cx="2879790" cy="28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2192000" cy="599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/>
              </a:gs>
              <a:gs pos="22000">
                <a:schemeClr val="tx1">
                  <a:lumMod val="75000"/>
                  <a:lumOff val="25000"/>
                </a:schemeClr>
              </a:gs>
              <a:gs pos="57000">
                <a:schemeClr val="tx1">
                  <a:lumMod val="65000"/>
                  <a:lumOff val="35000"/>
                </a:schemeClr>
              </a:gs>
              <a:gs pos="39000">
                <a:schemeClr val="tx1">
                  <a:lumMod val="65000"/>
                  <a:lumOff val="35000"/>
                </a:schemeClr>
              </a:gs>
              <a:gs pos="79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1"/>
            <a:r>
              <a:rPr lang="fr-FR" sz="5900" dirty="0" smtClean="0"/>
              <a:t>A. Création 1</a:t>
            </a:r>
            <a:r>
              <a:rPr lang="fr-FR" sz="5900" baseline="30000" dirty="0" smtClean="0"/>
              <a:t>er</a:t>
            </a:r>
            <a:r>
              <a:rPr lang="fr-FR" sz="5900" dirty="0" smtClean="0"/>
              <a:t> compte « gestionnaire » du Centre</a:t>
            </a:r>
            <a:endParaRPr lang="fr-FR" sz="430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162183" y="2597754"/>
            <a:ext cx="7759116" cy="132474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52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E52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700" dirty="0">
              <a:solidFill>
                <a:schemeClr val="bg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379200" y="6299719"/>
            <a:ext cx="609600" cy="430764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46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15093" y="5690"/>
            <a:ext cx="12214031" cy="6852310"/>
          </a:xfrm>
          <a:prstGeom prst="rect">
            <a:avLst/>
          </a:prstGeom>
          <a:solidFill>
            <a:srgbClr val="D8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9165" y="3167010"/>
            <a:ext cx="1502979" cy="441434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Demande un agrément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758" y="3167010"/>
            <a:ext cx="1502979" cy="44143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Accorde l’agrément au centre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374283" y="2954857"/>
            <a:ext cx="1569317" cy="66967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Génère courrier agrément et code activation </a:t>
            </a:r>
            <a:endParaRPr lang="fr-FR" sz="1200" b="1" dirty="0"/>
          </a:p>
        </p:txBody>
      </p:sp>
      <p:cxnSp>
        <p:nvCxnSpPr>
          <p:cNvPr id="19" name="Connecteur droit avec flèche 18"/>
          <p:cNvCxnSpPr>
            <a:stCxn id="5" idx="3"/>
            <a:endCxn id="7" idx="1"/>
          </p:cNvCxnSpPr>
          <p:nvPr/>
        </p:nvCxnSpPr>
        <p:spPr>
          <a:xfrm>
            <a:off x="1992144" y="338772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/>
          <p:cNvSpPr txBox="1">
            <a:spLocks/>
          </p:cNvSpPr>
          <p:nvPr/>
        </p:nvSpPr>
        <p:spPr>
          <a:xfrm>
            <a:off x="-26523" y="149431"/>
            <a:ext cx="12192000" cy="660124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defPPr>
              <a:defRPr lang="fr-FR"/>
            </a:defPPr>
            <a:lvl1pPr algn="ctr" defTabSz="787938">
              <a:spcBef>
                <a:spcPct val="0"/>
              </a:spcBef>
              <a:buNone/>
              <a:defRPr sz="3200">
                <a:solidFill>
                  <a:srgbClr val="C050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Processus d’enrôlement Centre – 1</a:t>
            </a:r>
            <a:r>
              <a:rPr lang="fr-FR" sz="3600" baseline="30000" dirty="0" smtClean="0"/>
              <a:t>er</a:t>
            </a:r>
            <a:r>
              <a:rPr lang="fr-FR" sz="3600" dirty="0" smtClean="0"/>
              <a:t> compte - gestionnaire</a:t>
            </a:r>
            <a:endParaRPr lang="fr-FR" sz="3600" dirty="0"/>
          </a:p>
        </p:txBody>
      </p:sp>
      <p:sp>
        <p:nvSpPr>
          <p:cNvPr id="43" name="Rectangle 42"/>
          <p:cNvSpPr/>
          <p:nvPr/>
        </p:nvSpPr>
        <p:spPr>
          <a:xfrm>
            <a:off x="58331" y="843437"/>
            <a:ext cx="12028316" cy="17605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Suite à accord d’agrément du centre par la </a:t>
            </a:r>
            <a:r>
              <a:rPr lang="fr-FR" sz="2000" dirty="0" err="1" smtClean="0">
                <a:solidFill>
                  <a:srgbClr val="424242"/>
                </a:solidFill>
              </a:rPr>
              <a:t>Direccte</a:t>
            </a:r>
            <a:r>
              <a:rPr lang="fr-FR" sz="2000" dirty="0" smtClean="0">
                <a:solidFill>
                  <a:srgbClr val="424242"/>
                </a:solidFill>
              </a:rPr>
              <a:t>, un courrier est transmis par la </a:t>
            </a:r>
            <a:r>
              <a:rPr lang="fr-FR" sz="2000" dirty="0" err="1" smtClean="0">
                <a:solidFill>
                  <a:srgbClr val="424242"/>
                </a:solidFill>
              </a:rPr>
              <a:t>Direccte</a:t>
            </a:r>
            <a:r>
              <a:rPr lang="fr-FR" sz="2000" dirty="0" smtClean="0">
                <a:solidFill>
                  <a:srgbClr val="424242"/>
                </a:solidFill>
              </a:rPr>
              <a:t> au centre. Ce courrier reprend notamment le Siret pour lequel le centre est agréé ainsi que le code d’activation au service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.</a:t>
            </a:r>
          </a:p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Le responsable du centre crée ensuite son compte sur le Portail de service.</a:t>
            </a:r>
          </a:p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Il s’attribue enfin le service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 à l’aide du code d’activation. </a:t>
            </a:r>
          </a:p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Le 1</a:t>
            </a:r>
            <a:r>
              <a:rPr lang="fr-FR" sz="2000" baseline="30000" dirty="0" smtClean="0">
                <a:solidFill>
                  <a:srgbClr val="424242"/>
                </a:solidFill>
              </a:rPr>
              <a:t>er</a:t>
            </a:r>
            <a:r>
              <a:rPr lang="fr-FR" sz="2000" dirty="0" smtClean="0">
                <a:solidFill>
                  <a:srgbClr val="424242"/>
                </a:solidFill>
              </a:rPr>
              <a:t> utilisateur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 du centre est créé. Il hérite par défaut du rôle de gestionnaire du centre.</a:t>
            </a:r>
          </a:p>
          <a:p>
            <a:pPr algn="ctr"/>
            <a:r>
              <a:rPr lang="fr-FR" sz="2000" dirty="0" smtClean="0">
                <a:solidFill>
                  <a:srgbClr val="424242"/>
                </a:solidFill>
              </a:rPr>
              <a:t>Cela lui donne les droits pour habiliter à </a:t>
            </a:r>
            <a:r>
              <a:rPr lang="fr-FR" sz="2000" dirty="0" err="1" smtClean="0">
                <a:solidFill>
                  <a:srgbClr val="424242"/>
                </a:solidFill>
              </a:rPr>
              <a:t>Ceres</a:t>
            </a:r>
            <a:r>
              <a:rPr lang="fr-FR" sz="2000" dirty="0" smtClean="0">
                <a:solidFill>
                  <a:srgbClr val="424242"/>
                </a:solidFill>
              </a:rPr>
              <a:t> d’autres utilisateurs de son centre.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8643960" y="4816651"/>
            <a:ext cx="3259236" cy="1487222"/>
            <a:chOff x="8643960" y="4414463"/>
            <a:chExt cx="3259236" cy="1487222"/>
          </a:xfrm>
        </p:grpSpPr>
        <p:grpSp>
          <p:nvGrpSpPr>
            <p:cNvPr id="52" name="Groupe 51"/>
            <p:cNvGrpSpPr/>
            <p:nvPr/>
          </p:nvGrpSpPr>
          <p:grpSpPr>
            <a:xfrm>
              <a:off x="8844784" y="4527887"/>
              <a:ext cx="3008541" cy="1224335"/>
              <a:chOff x="9067090" y="4483432"/>
              <a:chExt cx="3008541" cy="1224335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9067090" y="4953089"/>
                <a:ext cx="3008541" cy="754678"/>
                <a:chOff x="9215227" y="4684373"/>
                <a:chExt cx="3008541" cy="75467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9229246" y="5135434"/>
                  <a:ext cx="1107307" cy="303617"/>
                </a:xfrm>
                <a:prstGeom prst="rect">
                  <a:avLst/>
                </a:prstGeom>
                <a:solidFill>
                  <a:srgbClr val="6748B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smtClean="0"/>
                    <a:t> </a:t>
                  </a:r>
                  <a:endParaRPr lang="fr-FR" sz="1200" b="1" dirty="0"/>
                </a:p>
              </p:txBody>
            </p:sp>
            <p:grpSp>
              <p:nvGrpSpPr>
                <p:cNvPr id="20" name="Groupe 19"/>
                <p:cNvGrpSpPr/>
                <p:nvPr/>
              </p:nvGrpSpPr>
              <p:grpSpPr>
                <a:xfrm>
                  <a:off x="9215227" y="4684373"/>
                  <a:ext cx="3008541" cy="728060"/>
                  <a:chOff x="9215227" y="4691889"/>
                  <a:chExt cx="3008541" cy="72806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9215227" y="4718443"/>
                    <a:ext cx="1144493" cy="314186"/>
                  </a:xfrm>
                  <a:prstGeom prst="rect">
                    <a:avLst/>
                  </a:prstGeom>
                  <a:solidFill>
                    <a:srgbClr val="DDD6E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10359720" y="4691889"/>
                    <a:ext cx="17465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Action réalisée hors SI</a:t>
                    </a:r>
                    <a:endParaRPr lang="fr-FR" sz="1200" dirty="0"/>
                  </a:p>
                </p:txBody>
              </p:sp>
              <p:sp>
                <p:nvSpPr>
                  <p:cNvPr id="51" name="ZoneTexte 50"/>
                  <p:cNvSpPr txBox="1"/>
                  <p:nvPr/>
                </p:nvSpPr>
                <p:spPr>
                  <a:xfrm>
                    <a:off x="10359720" y="5142950"/>
                    <a:ext cx="186404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Action réalisée dans le SI</a:t>
                    </a:r>
                    <a:endParaRPr lang="fr-FR" sz="1200" dirty="0"/>
                  </a:p>
                </p:txBody>
              </p:sp>
            </p:grpSp>
          </p:grpSp>
          <p:sp>
            <p:nvSpPr>
              <p:cNvPr id="18" name="ZoneTexte 17"/>
              <p:cNvSpPr txBox="1"/>
              <p:nvPr/>
            </p:nvSpPr>
            <p:spPr>
              <a:xfrm>
                <a:off x="9850187" y="4483432"/>
                <a:ext cx="1066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Légende </a:t>
                </a:r>
                <a:endParaRPr lang="fr-FR" sz="1600" b="1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643960" y="4414463"/>
              <a:ext cx="3259236" cy="1487222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690982" y="3643984"/>
            <a:ext cx="793398" cy="657335"/>
            <a:chOff x="2690982" y="3730524"/>
            <a:chExt cx="793398" cy="657335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14" y="3730524"/>
              <a:ext cx="657335" cy="657335"/>
            </a:xfrm>
            <a:prstGeom prst="rect">
              <a:avLst/>
            </a:prstGeom>
          </p:spPr>
        </p:pic>
        <p:sp>
          <p:nvSpPr>
            <p:cNvPr id="74" name="ZoneTexte 73"/>
            <p:cNvSpPr txBox="1"/>
            <p:nvPr/>
          </p:nvSpPr>
          <p:spPr>
            <a:xfrm>
              <a:off x="2690982" y="3846674"/>
              <a:ext cx="79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Arial Narrow" panose="020B0606020202030204" pitchFamily="34" charset="0"/>
                </a:rPr>
                <a:t>DIRECCTE</a:t>
              </a:r>
              <a:r>
                <a:rPr lang="fr-FR" b="1" dirty="0" smtClean="0">
                  <a:latin typeface="Arial Narrow" panose="020B0606020202030204" pitchFamily="34" charset="0"/>
                </a:rPr>
                <a:t> </a:t>
              </a:r>
              <a:endParaRPr lang="fr-FR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79" name="Imag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0" y="3657584"/>
            <a:ext cx="656602" cy="656602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856840" y="3760134"/>
            <a:ext cx="66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CENTRE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165" y="3570464"/>
            <a:ext cx="656602" cy="656602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10495432" y="3647997"/>
            <a:ext cx="66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CENTRE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58656" y="3073270"/>
            <a:ext cx="1037813" cy="521751"/>
          </a:xfrm>
          <a:prstGeom prst="rect">
            <a:avLst/>
          </a:prstGeom>
          <a:solidFill>
            <a:srgbClr val="DD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Transmission courrier activation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7" y="3575370"/>
            <a:ext cx="656602" cy="656602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8485447" y="3677920"/>
            <a:ext cx="66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 Narrow" panose="020B0606020202030204" pitchFamily="34" charset="0"/>
              </a:rPr>
              <a:t>CENTRE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18ED-D931-45F4-8873-1BEDAB4DC03E}" type="slidenum">
              <a:rPr lang="en-JM" smtClean="0"/>
              <a:t>4</a:t>
            </a:fld>
            <a:endParaRPr lang="en-JM" dirty="0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927624" y="337248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4702662" y="3659224"/>
            <a:ext cx="793398" cy="657335"/>
            <a:chOff x="2690982" y="3730524"/>
            <a:chExt cx="793398" cy="657335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14" y="3730524"/>
              <a:ext cx="657335" cy="657335"/>
            </a:xfrm>
            <a:prstGeom prst="rect">
              <a:avLst/>
            </a:prstGeom>
          </p:spPr>
        </p:pic>
        <p:sp>
          <p:nvSpPr>
            <p:cNvPr id="57" name="ZoneTexte 56"/>
            <p:cNvSpPr txBox="1"/>
            <p:nvPr/>
          </p:nvSpPr>
          <p:spPr>
            <a:xfrm>
              <a:off x="2690982" y="3846674"/>
              <a:ext cx="79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Arial Narrow" panose="020B0606020202030204" pitchFamily="34" charset="0"/>
                </a:rPr>
                <a:t>DIRECCTE</a:t>
              </a:r>
              <a:r>
                <a:rPr lang="fr-FR" b="1" dirty="0" smtClean="0">
                  <a:latin typeface="Arial Narrow" panose="020B0606020202030204" pitchFamily="34" charset="0"/>
                </a:rPr>
                <a:t> </a:t>
              </a:r>
              <a:endParaRPr lang="fr-FR" b="1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8" name="Connecteur droit avec flèche 57"/>
          <p:cNvCxnSpPr/>
          <p:nvPr/>
        </p:nvCxnSpPr>
        <p:spPr>
          <a:xfrm>
            <a:off x="5985024" y="331152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046908" y="3106050"/>
            <a:ext cx="1502979" cy="44143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Crée son compte sur Portail</a:t>
            </a:r>
            <a:endParaRPr lang="fr-FR" sz="1200" b="1" dirty="0"/>
          </a:p>
        </p:txBody>
      </p:sp>
      <p:sp>
        <p:nvSpPr>
          <p:cNvPr id="60" name="Rectangle 59"/>
          <p:cNvSpPr/>
          <p:nvPr/>
        </p:nvSpPr>
        <p:spPr>
          <a:xfrm>
            <a:off x="10060885" y="3086286"/>
            <a:ext cx="1502979" cy="441434"/>
          </a:xfrm>
          <a:prstGeom prst="rect">
            <a:avLst/>
          </a:prstGeom>
          <a:solidFill>
            <a:srgbClr val="674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Habilite le service CERES</a:t>
            </a:r>
            <a:endParaRPr lang="fr-FR" sz="1200" b="1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9604254" y="329628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7540562" y="3306267"/>
            <a:ext cx="408614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6541980" y="3638198"/>
            <a:ext cx="793398" cy="657335"/>
            <a:chOff x="2690982" y="3730524"/>
            <a:chExt cx="793398" cy="657335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14" y="3730524"/>
              <a:ext cx="657335" cy="657335"/>
            </a:xfrm>
            <a:prstGeom prst="rect">
              <a:avLst/>
            </a:prstGeom>
          </p:spPr>
        </p:pic>
        <p:sp>
          <p:nvSpPr>
            <p:cNvPr id="65" name="ZoneTexte 64"/>
            <p:cNvSpPr txBox="1"/>
            <p:nvPr/>
          </p:nvSpPr>
          <p:spPr>
            <a:xfrm>
              <a:off x="2690982" y="3846674"/>
              <a:ext cx="79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latin typeface="Arial Narrow" panose="020B0606020202030204" pitchFamily="34" charset="0"/>
                </a:rPr>
                <a:t>DIRECCTE</a:t>
              </a:r>
              <a:r>
                <a:rPr lang="fr-FR" b="1" dirty="0" smtClean="0">
                  <a:latin typeface="Arial Narrow" panose="020B0606020202030204" pitchFamily="34" charset="0"/>
                </a:rPr>
                <a:t> </a:t>
              </a:r>
              <a:endParaRPr lang="fr-FR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5921" y="5690"/>
            <a:ext cx="12192000" cy="7033450"/>
          </a:xfrm>
          <a:prstGeom prst="rect">
            <a:avLst/>
          </a:prstGeom>
          <a:solidFill>
            <a:srgbClr val="D8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697" y="4415790"/>
            <a:ext cx="42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dirty="0" err="1" smtClean="0"/>
              <a:t>Pré-requis</a:t>
            </a:r>
            <a:r>
              <a:rPr lang="fr-FR" dirty="0" smtClean="0"/>
              <a:t>, suite à l’accord d’agrément par la </a:t>
            </a:r>
            <a:r>
              <a:rPr lang="fr-FR" dirty="0" err="1" smtClean="0"/>
              <a:t>Direccte</a:t>
            </a:r>
            <a:r>
              <a:rPr lang="fr-FR" dirty="0" smtClean="0"/>
              <a:t>, le centre a reçu ce courrier reprenant notamment :</a:t>
            </a:r>
          </a:p>
          <a:p>
            <a:r>
              <a:rPr lang="fr-FR" dirty="0" smtClean="0"/>
              <a:t>Le Siret du Centre</a:t>
            </a:r>
          </a:p>
          <a:p>
            <a:r>
              <a:rPr lang="fr-FR" dirty="0" smtClean="0"/>
              <a:t>Le code d’activation au service </a:t>
            </a:r>
            <a:r>
              <a:rPr lang="fr-FR" dirty="0" err="1" smtClean="0"/>
              <a:t>Ceres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5760" y="389176"/>
            <a:ext cx="2114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NB : dans le cadre du </a:t>
            </a:r>
            <a:r>
              <a:rPr lang="fr-FR" dirty="0" smtClean="0">
                <a:solidFill>
                  <a:srgbClr val="FF0000"/>
                </a:solidFill>
              </a:rPr>
              <a:t>démarrage de </a:t>
            </a:r>
            <a:r>
              <a:rPr lang="fr-FR" dirty="0" err="1" smtClean="0">
                <a:solidFill>
                  <a:srgbClr val="FF0000"/>
                </a:solidFill>
              </a:rPr>
              <a:t>Ceres</a:t>
            </a:r>
            <a:r>
              <a:rPr lang="fr-FR" dirty="0" smtClean="0">
                <a:solidFill>
                  <a:srgbClr val="FF0000"/>
                </a:solidFill>
              </a:rPr>
              <a:t> début 2019, </a:t>
            </a:r>
            <a:r>
              <a:rPr lang="fr-FR" dirty="0">
                <a:solidFill>
                  <a:srgbClr val="FF0000"/>
                </a:solidFill>
              </a:rPr>
              <a:t>les centres ayant déjà un </a:t>
            </a:r>
            <a:r>
              <a:rPr lang="fr-FR" dirty="0" smtClean="0">
                <a:solidFill>
                  <a:srgbClr val="FF0000"/>
                </a:solidFill>
              </a:rPr>
              <a:t>agrément doivent </a:t>
            </a:r>
            <a:r>
              <a:rPr lang="fr-FR" dirty="0">
                <a:solidFill>
                  <a:srgbClr val="FF0000"/>
                </a:solidFill>
              </a:rPr>
              <a:t>recevoir ce </a:t>
            </a:r>
            <a:r>
              <a:rPr lang="fr-FR" dirty="0" smtClean="0">
                <a:solidFill>
                  <a:srgbClr val="FF0000"/>
                </a:solidFill>
              </a:rPr>
              <a:t>courrier, sans avoir à solliciter la </a:t>
            </a:r>
            <a:r>
              <a:rPr lang="fr-FR" dirty="0" err="1" smtClean="0">
                <a:solidFill>
                  <a:srgbClr val="FF0000"/>
                </a:solidFill>
              </a:rPr>
              <a:t>Direccte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27" y="217727"/>
            <a:ext cx="6207103" cy="664996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933564" y="5429887"/>
            <a:ext cx="4427215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74888" y="5643247"/>
            <a:ext cx="2499047" cy="0"/>
          </a:xfrm>
          <a:prstGeom prst="straightConnector1">
            <a:avLst/>
          </a:prstGeom>
          <a:ln>
            <a:solidFill>
              <a:srgbClr val="674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3" y="1716270"/>
            <a:ext cx="8595948" cy="4036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4847" y="4095775"/>
            <a:ext cx="1344542" cy="439351"/>
          </a:xfrm>
          <a:prstGeom prst="rect">
            <a:avLst/>
          </a:prstGeom>
          <a:noFill/>
          <a:ln w="12700">
            <a:solidFill>
              <a:srgbClr val="E91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Ellipse 7"/>
          <p:cNvSpPr/>
          <p:nvPr/>
        </p:nvSpPr>
        <p:spPr>
          <a:xfrm>
            <a:off x="7485241" y="395831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-10633" y="197711"/>
            <a:ext cx="12192000" cy="514671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(1/4)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79389" y="3149881"/>
            <a:ext cx="265276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1) Cliquez </a:t>
            </a:r>
            <a:r>
              <a:rPr lang="fr-FR" sz="1600" dirty="0"/>
              <a:t>sur </a:t>
            </a:r>
            <a:r>
              <a:rPr lang="fr-FR" sz="1600" dirty="0" smtClean="0"/>
              <a:t>le bouton </a:t>
            </a:r>
          </a:p>
          <a:p>
            <a:r>
              <a:rPr lang="fr-FR" sz="1600" dirty="0" smtClean="0"/>
              <a:t> « </a:t>
            </a:r>
            <a:r>
              <a:rPr lang="fr-FR" sz="1600" b="1" dirty="0" smtClean="0"/>
              <a:t>Se créer un compte</a:t>
            </a:r>
            <a:r>
              <a:rPr lang="fr-FR" sz="1600" dirty="0" smtClean="0"/>
              <a:t> »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174" y="830553"/>
            <a:ext cx="562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Rendez-vous sur l’adresse </a:t>
            </a:r>
            <a:r>
              <a:rPr lang="fr-FR" dirty="0" smtClean="0">
                <a:hlinkClick r:id="rId3"/>
              </a:rPr>
              <a:t>https://ceres.emploi.gouv.fr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80157" y="693392"/>
            <a:ext cx="2917757" cy="88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A réception du courrier, le CENTRE pourra créer son compte utilisateur  sur le portail.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6871" y="5965471"/>
            <a:ext cx="9334339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NB : il est possible que vous ayez déjà dû créer un compte sur le portail de services pour accéder à Mon Activité Formation (Déclaration Activité et BPF en tant que centre de formation); Dans ce cas, vous pouvez directement rattacher le service </a:t>
            </a:r>
            <a:r>
              <a:rPr lang="fr-FR" sz="1200" dirty="0" err="1" smtClean="0">
                <a:solidFill>
                  <a:srgbClr val="FF0000"/>
                </a:solidFill>
              </a:rPr>
              <a:t>Ceres</a:t>
            </a:r>
            <a:r>
              <a:rPr lang="fr-FR" sz="1200" dirty="0" smtClean="0">
                <a:solidFill>
                  <a:srgbClr val="FF0000"/>
                </a:solidFill>
              </a:rPr>
              <a:t> (cf.p.10) à votre compte.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371410"/>
            <a:ext cx="5677192" cy="4299171"/>
          </a:xfrm>
          <a:prstGeom prst="rect">
            <a:avLst/>
          </a:prstGeom>
          <a:ln>
            <a:solidFill>
              <a:srgbClr val="E91A4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1" y="1371410"/>
            <a:ext cx="5444359" cy="4284568"/>
          </a:xfrm>
          <a:prstGeom prst="rect">
            <a:avLst/>
          </a:prstGeom>
          <a:ln>
            <a:solidFill>
              <a:srgbClr val="E91A41"/>
            </a:solidFill>
          </a:ln>
        </p:spPr>
      </p:pic>
      <p:sp>
        <p:nvSpPr>
          <p:cNvPr id="8" name="Ellipse 7"/>
          <p:cNvSpPr/>
          <p:nvPr/>
        </p:nvSpPr>
        <p:spPr>
          <a:xfrm>
            <a:off x="7448658" y="184893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7564781" y="4493097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10956490" y="495194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9820" y="4988310"/>
            <a:ext cx="1450246" cy="346841"/>
          </a:xfrm>
          <a:prstGeom prst="rect">
            <a:avLst/>
          </a:prstGeom>
          <a:noFill/>
          <a:ln>
            <a:solidFill>
              <a:srgbClr val="E91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25281" y="5785209"/>
            <a:ext cx="5390002" cy="830997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Renseignez les champs obligatoires (*)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Confirmez que vous n’êtes pas un robot en cochant la case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fr-FR" sz="1600" dirty="0" smtClean="0"/>
              <a:t>Cliquez sur le bouton « </a:t>
            </a:r>
            <a:r>
              <a:rPr lang="fr-FR" sz="1600" b="1" dirty="0" smtClean="0"/>
              <a:t>Créer mon Compte</a:t>
            </a:r>
            <a:r>
              <a:rPr lang="fr-FR" sz="1600" dirty="0" smtClean="0"/>
              <a:t> » </a:t>
            </a:r>
            <a:endParaRPr lang="fr-FR" sz="1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194072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2/4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975" y="5743824"/>
            <a:ext cx="6397276" cy="1077218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r-FR" sz="1600" dirty="0"/>
              <a:t>Renseignez les champs obligatoires </a:t>
            </a:r>
            <a:r>
              <a:rPr lang="fr-FR" sz="1600" dirty="0" smtClean="0"/>
              <a:t>(*)</a:t>
            </a:r>
          </a:p>
          <a:p>
            <a:pPr marL="342900" indent="-342900">
              <a:buAutoNum type="arabicParenR" startAt="2"/>
            </a:pPr>
            <a:r>
              <a:rPr lang="fr-FR" sz="1600" dirty="0" smtClean="0"/>
              <a:t>Le Siret est recherché dans le référentiel API Entreprise</a:t>
            </a:r>
          </a:p>
          <a:p>
            <a:pPr marL="342900" indent="-342900">
              <a:buAutoNum type="arabicParenR" startAt="2"/>
            </a:pPr>
            <a:r>
              <a:rPr lang="fr-FR" sz="1600" dirty="0" smtClean="0"/>
              <a:t>Par défaut, raison sociale, adresse et commune sont pré-remplies; ajuster au besoin</a:t>
            </a:r>
          </a:p>
        </p:txBody>
      </p:sp>
      <p:sp>
        <p:nvSpPr>
          <p:cNvPr id="18" name="Ellipse 17"/>
          <p:cNvSpPr/>
          <p:nvPr/>
        </p:nvSpPr>
        <p:spPr>
          <a:xfrm>
            <a:off x="3161375" y="387090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467810" y="429281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631640" y="4856699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30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" y="1045159"/>
            <a:ext cx="5657810" cy="335970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86046" y="4544464"/>
            <a:ext cx="41524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AutoNum type="arabicParenR"/>
            </a:lvl1pPr>
          </a:lstStyle>
          <a:p>
            <a:pPr marL="0" indent="0">
              <a:buNone/>
            </a:pPr>
            <a:r>
              <a:rPr lang="fr-FR" sz="1600" dirty="0" smtClean="0"/>
              <a:t>8) Un </a:t>
            </a:r>
            <a:r>
              <a:rPr lang="fr-FR" sz="1600" dirty="0"/>
              <a:t>message </a:t>
            </a:r>
            <a:r>
              <a:rPr lang="fr-FR" sz="1600" dirty="0" smtClean="0"/>
              <a:t>d’activation de compte s’affiche</a:t>
            </a:r>
            <a:endParaRPr lang="fr-FR" sz="16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3/4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23771" y="1065661"/>
            <a:ext cx="299211" cy="274927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74" y="1077091"/>
            <a:ext cx="5888022" cy="2635301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0426877" y="1931530"/>
            <a:ext cx="274853" cy="254921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75064" y="4391513"/>
            <a:ext cx="5443711" cy="584775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/>
              <a:t>9</a:t>
            </a:r>
            <a:r>
              <a:rPr lang="fr-FR" sz="1600" dirty="0" smtClean="0"/>
              <a:t>) Vous avez reçu une notification </a:t>
            </a:r>
            <a:r>
              <a:rPr lang="fr-FR" sz="1600" dirty="0"/>
              <a:t>de </a:t>
            </a:r>
            <a:r>
              <a:rPr lang="fr-FR" sz="1600" dirty="0" smtClean="0"/>
              <a:t>création de votre compte par courriel</a:t>
            </a:r>
            <a:r>
              <a:rPr lang="fr-FR" sz="1600" dirty="0"/>
              <a:t>. Cliquez sur le lien afin d’activer le compte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31863" y="1993332"/>
            <a:ext cx="4360724" cy="220688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</p:spTree>
    <p:extLst>
      <p:ext uri="{BB962C8B-B14F-4D97-AF65-F5344CB8AC3E}">
        <p14:creationId xmlns:p14="http://schemas.microsoft.com/office/powerpoint/2010/main" val="23909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4" t="14656"/>
          <a:stretch/>
        </p:blipFill>
        <p:spPr>
          <a:xfrm>
            <a:off x="5968730" y="905200"/>
            <a:ext cx="5301838" cy="3505562"/>
          </a:xfrm>
          <a:prstGeom prst="rect">
            <a:avLst/>
          </a:prstGeom>
          <a:ln>
            <a:solidFill>
              <a:srgbClr val="E91A4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4" t="10385" b="3813"/>
          <a:stretch/>
        </p:blipFill>
        <p:spPr>
          <a:xfrm>
            <a:off x="790940" y="885549"/>
            <a:ext cx="4386850" cy="3525213"/>
          </a:xfrm>
          <a:prstGeom prst="rect">
            <a:avLst/>
          </a:prstGeom>
          <a:ln>
            <a:solidFill>
              <a:srgbClr val="E91A41"/>
            </a:solidFill>
          </a:ln>
        </p:spPr>
      </p:pic>
      <p:sp>
        <p:nvSpPr>
          <p:cNvPr id="20" name="Ellipse 19"/>
          <p:cNvSpPr/>
          <p:nvPr/>
        </p:nvSpPr>
        <p:spPr>
          <a:xfrm>
            <a:off x="1580071" y="3323641"/>
            <a:ext cx="648779" cy="448259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28700" y="4533897"/>
            <a:ext cx="3954780" cy="830997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 smtClean="0"/>
              <a:t>10) Après avoir cliqué sur le lien, </a:t>
            </a:r>
            <a:r>
              <a:rPr lang="fr-FR" sz="1600" dirty="0"/>
              <a:t>une nouvelle fenêtre </a:t>
            </a:r>
            <a:r>
              <a:rPr lang="fr-FR" sz="1600" dirty="0" smtClean="0"/>
              <a:t>s’ouvre. Cliquez sur le bouton </a:t>
            </a:r>
            <a:r>
              <a:rPr lang="fr-FR" sz="1600" b="1" dirty="0" smtClean="0"/>
              <a:t>« Activer mon compte »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560820" y="4698999"/>
            <a:ext cx="4400550" cy="584775"/>
          </a:xfrm>
          <a:prstGeom prst="rect">
            <a:avLst/>
          </a:prstGeom>
          <a:solidFill>
            <a:schemeClr val="bg1"/>
          </a:solidFill>
          <a:ln>
            <a:solidFill>
              <a:srgbClr val="E91A4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indent="0">
              <a:buNone/>
            </a:lvl1pPr>
          </a:lstStyle>
          <a:p>
            <a:r>
              <a:rPr lang="fr-FR" sz="1600" dirty="0" smtClean="0"/>
              <a:t>11) Vous </a:t>
            </a:r>
            <a:r>
              <a:rPr lang="fr-FR" sz="1600" dirty="0"/>
              <a:t>pouvez alors vous connecter au </a:t>
            </a:r>
            <a:r>
              <a:rPr lang="fr-FR" sz="1600" dirty="0" smtClean="0"/>
              <a:t>portail. Cliquez sur le bouton </a:t>
            </a:r>
            <a:r>
              <a:rPr lang="fr-FR" sz="1600" b="1" dirty="0" smtClean="0"/>
              <a:t>« Accéder au portail »</a:t>
            </a:r>
            <a:endParaRPr lang="fr-FR" sz="1600" b="1" dirty="0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197588"/>
            <a:ext cx="12192000" cy="1143000"/>
          </a:xfrm>
          <a:prstGeom prst="rect">
            <a:avLst/>
          </a:prstGeom>
        </p:spPr>
        <p:txBody>
          <a:bodyPr vert="horz" lIns="105059" tIns="52529" rIns="105059" bIns="52529" rtlCol="0" anchor="t">
            <a:normAutofit/>
          </a:bodyPr>
          <a:lstStyle>
            <a:lvl1pPr algn="ctr" defTabSz="78793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C0504D"/>
                </a:solidFill>
              </a:rPr>
              <a:t>Se créer un compte Portail de services pour accéder à </a:t>
            </a:r>
            <a:r>
              <a:rPr lang="fr-FR" sz="2400" dirty="0" err="1" smtClean="0">
                <a:solidFill>
                  <a:srgbClr val="C0504D"/>
                </a:solidFill>
              </a:rPr>
              <a:t>Ceres</a:t>
            </a:r>
            <a:r>
              <a:rPr lang="fr-FR" sz="2400" dirty="0" smtClean="0">
                <a:solidFill>
                  <a:srgbClr val="C0504D"/>
                </a:solidFill>
              </a:rPr>
              <a:t> (</a:t>
            </a:r>
            <a:r>
              <a:rPr lang="fr-FR" sz="2400" dirty="0">
                <a:solidFill>
                  <a:srgbClr val="C0504D"/>
                </a:solidFill>
              </a:rPr>
              <a:t>4/4</a:t>
            </a:r>
            <a:r>
              <a:rPr lang="fr-FR" sz="2400" dirty="0" smtClean="0">
                <a:solidFill>
                  <a:srgbClr val="C0504D"/>
                </a:solidFill>
              </a:rPr>
              <a:t>)</a:t>
            </a:r>
            <a:endParaRPr lang="fr-FR" sz="2400" dirty="0">
              <a:solidFill>
                <a:srgbClr val="C0504D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01503" y="3352652"/>
            <a:ext cx="1297052" cy="307484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  <p:sp>
        <p:nvSpPr>
          <p:cNvPr id="27" name="Ellipse 26"/>
          <p:cNvSpPr/>
          <p:nvPr/>
        </p:nvSpPr>
        <p:spPr>
          <a:xfrm>
            <a:off x="7241755" y="3882492"/>
            <a:ext cx="648779" cy="448259"/>
          </a:xfrm>
          <a:prstGeom prst="ellipse">
            <a:avLst/>
          </a:prstGeom>
          <a:solidFill>
            <a:srgbClr val="E91A4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980282" y="3916532"/>
            <a:ext cx="1575197" cy="377440"/>
          </a:xfrm>
          <a:prstGeom prst="rect">
            <a:avLst/>
          </a:prstGeom>
          <a:noFill/>
          <a:ln w="28575">
            <a:solidFill>
              <a:srgbClr val="E91A41"/>
            </a:solidFill>
          </a:ln>
        </p:spPr>
        <p:txBody>
          <a:bodyPr wrap="square" rtlCol="0">
            <a:spAutoFit/>
          </a:bodyPr>
          <a:lstStyle/>
          <a:p>
            <a:endParaRPr lang="fr-FR" sz="1333" b="1" dirty="0"/>
          </a:p>
        </p:txBody>
      </p:sp>
    </p:spTree>
    <p:extLst>
      <p:ext uri="{BB962C8B-B14F-4D97-AF65-F5344CB8AC3E}">
        <p14:creationId xmlns:p14="http://schemas.microsoft.com/office/powerpoint/2010/main" val="13379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18961</TotalTime>
  <Words>1218</Words>
  <Application>Microsoft Office PowerPoint</Application>
  <PresentationFormat>Personnalisé</PresentationFormat>
  <Paragraphs>198</Paragraphs>
  <Slides>25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Mode opératoire Création comptes pour centres agréés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support vous a été présenté par le ministère du Travail</vt:lpstr>
    </vt:vector>
  </TitlesOfParts>
  <Company>Kleegroup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</dc:title>
  <dc:creator>Samya BIROUK</dc:creator>
  <cp:lastModifiedBy>JOHAIS, Romain (DGEFP)</cp:lastModifiedBy>
  <cp:revision>649</cp:revision>
  <cp:lastPrinted>2019-01-23T18:00:25Z</cp:lastPrinted>
  <dcterms:created xsi:type="dcterms:W3CDTF">2017-05-10T13:59:14Z</dcterms:created>
  <dcterms:modified xsi:type="dcterms:W3CDTF">2019-01-23T18:52:30Z</dcterms:modified>
</cp:coreProperties>
</file>