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4" r:id="rId3"/>
    <p:sldId id="257" r:id="rId4"/>
    <p:sldId id="285" r:id="rId5"/>
    <p:sldId id="286" r:id="rId6"/>
    <p:sldId id="287" r:id="rId7"/>
    <p:sldId id="288" r:id="rId8"/>
    <p:sldId id="291" r:id="rId9"/>
    <p:sldId id="289" r:id="rId10"/>
    <p:sldId id="290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647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5AF4A-1189-48EB-8223-CBF311159BD1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C09FF-9822-4AA1-9365-79F916A2E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43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BEF104-FD40-447B-A6F8-67523947365F}" type="datetimeFigureOut">
              <a:rPr lang="fr-FR" smtClean="0"/>
              <a:t>05/11/2021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390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BEF104-FD40-447B-A6F8-67523947365F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04EB6-0EB5-440C-A4FB-A8C3BFD1AD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62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BEF104-FD40-447B-A6F8-67523947365F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04EB6-0EB5-440C-A4FB-A8C3BFD1AD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138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6350" y="6507678"/>
            <a:ext cx="12192000" cy="350322"/>
          </a:xfrm>
          <a:prstGeom prst="rect">
            <a:avLst/>
          </a:prstGeom>
          <a:solidFill>
            <a:srgbClr val="E83647"/>
          </a:solidFill>
          <a:ln>
            <a:solidFill>
              <a:srgbClr val="E836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100" b="1" dirty="0" smtClean="0">
                <a:latin typeface="Marianne" panose="02000000000000000000" pitchFamily="50" charset="0"/>
              </a:rPr>
              <a:t>Stratégie nationale de prévention et de lutte contre la pauvreté</a:t>
            </a:r>
            <a:endParaRPr lang="fr-FR" sz="1100" b="1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3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6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BEF104-FD40-447B-A6F8-67523947365F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04EB6-0EB5-440C-A4FB-A8C3BFD1AD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01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BEF104-FD40-447B-A6F8-67523947365F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04EB6-0EB5-440C-A4FB-A8C3BFD1AD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23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BEF104-FD40-447B-A6F8-67523947365F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04EB6-0EB5-440C-A4FB-A8C3BFD1AD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5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0290" y="197176"/>
            <a:ext cx="7550020" cy="89450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>
                    <a:lumMod val="50000"/>
                  </a:schemeClr>
                </a:solidFill>
                <a:latin typeface="Marianne Light" panose="02000000000000000000" pitchFamily="50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204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BEF104-FD40-447B-A6F8-67523947365F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04EB6-0EB5-440C-A4FB-A8C3BFD1AD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89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BEF104-FD40-447B-A6F8-67523947365F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04EB6-0EB5-440C-A4FB-A8C3BFD1AD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11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BEF104-FD40-447B-A6F8-67523947365F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04EB6-0EB5-440C-A4FB-A8C3BFD1AD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44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43304"/>
            <a:ext cx="12192000" cy="314696"/>
          </a:xfrm>
          <a:prstGeom prst="rect">
            <a:avLst/>
          </a:prstGeom>
          <a:solidFill>
            <a:srgbClr val="E83647"/>
          </a:solidFill>
          <a:ln>
            <a:solidFill>
              <a:srgbClr val="E836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100" b="1" dirty="0" smtClean="0">
                <a:latin typeface="Marianne" panose="02000000000000000000" pitchFamily="50" charset="0"/>
              </a:rPr>
              <a:t>Stratégie</a:t>
            </a:r>
            <a:r>
              <a:rPr lang="fr-FR" sz="1100" b="1" baseline="0" dirty="0" smtClean="0">
                <a:latin typeface="Marianne" panose="02000000000000000000" pitchFamily="50" charset="0"/>
              </a:rPr>
              <a:t> nationale de prévention et de lutte contre la pauvreté</a:t>
            </a:r>
            <a:endParaRPr lang="fr-FR" sz="1100" b="1" dirty="0">
              <a:latin typeface="Marianne" panose="02000000000000000000" pitchFamily="50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68680"/>
            <a:ext cx="2090057" cy="96982"/>
          </a:xfrm>
          <a:prstGeom prst="rect">
            <a:avLst/>
          </a:prstGeom>
          <a:solidFill>
            <a:srgbClr val="E83647"/>
          </a:solidFill>
          <a:ln>
            <a:solidFill>
              <a:srgbClr val="E836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100" b="1" dirty="0">
              <a:latin typeface="Marianne" panose="02000000000000000000" pitchFamily="50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846" y="165099"/>
            <a:ext cx="3830167" cy="99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3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828726" y="1709119"/>
            <a:ext cx="7016826" cy="11986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1" spc="177" dirty="0" smtClean="0">
                <a:latin typeface="Marianne Medium" panose="02000000000000000000" pitchFamily="50" charset="0"/>
                <a:ea typeface="DejaVu Sans"/>
              </a:rPr>
              <a:t>Stratégie de prévention et de lutte contre la pauvreté </a:t>
            </a:r>
            <a:endParaRPr lang="fr-FR" sz="3200" spc="-1" dirty="0">
              <a:latin typeface="Marianne ExtraBold" panose="02000000000000000000" pitchFamily="50" charset="0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1404798" y="3472478"/>
            <a:ext cx="8434146" cy="9623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spc="177" dirty="0" smtClean="0">
                <a:solidFill>
                  <a:srgbClr val="767171"/>
                </a:solidFill>
                <a:latin typeface="Marianne Medium" panose="02000000000000000000" pitchFamily="50" charset="0"/>
                <a:ea typeface="DejaVu Sans"/>
              </a:rPr>
              <a:t>Le point sur la mise en œuvre </a:t>
            </a:r>
            <a:r>
              <a:rPr lang="fr-FR" sz="2800" spc="177" dirty="0" smtClean="0">
                <a:solidFill>
                  <a:srgbClr val="767171"/>
                </a:solidFill>
                <a:latin typeface="Marianne Medium" panose="02000000000000000000" pitchFamily="50" charset="0"/>
                <a:ea typeface="DejaVu Sans"/>
              </a:rPr>
              <a:t>2018-2021</a:t>
            </a:r>
            <a:endParaRPr lang="fr-FR" sz="2800" spc="177" dirty="0" smtClean="0">
              <a:solidFill>
                <a:srgbClr val="767171"/>
              </a:solidFill>
              <a:latin typeface="Marianne Medium" panose="02000000000000000000" pitchFamily="50" charset="0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z="2800" spc="177" dirty="0" smtClean="0">
                <a:solidFill>
                  <a:srgbClr val="767171"/>
                </a:solidFill>
                <a:latin typeface="Marianne Medium" panose="02000000000000000000" pitchFamily="50" charset="0"/>
                <a:ea typeface="DejaVu Sans"/>
              </a:rPr>
              <a:t>Rapport d’étape - octobre 2021</a:t>
            </a:r>
          </a:p>
        </p:txBody>
      </p:sp>
    </p:spTree>
    <p:extLst>
      <p:ext uri="{BB962C8B-B14F-4D97-AF65-F5344CB8AC3E}">
        <p14:creationId xmlns:p14="http://schemas.microsoft.com/office/powerpoint/2010/main" val="14178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50895" y="176093"/>
            <a:ext cx="7733472" cy="865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236" dirty="0" smtClean="0">
                <a:solidFill>
                  <a:srgbClr val="767171"/>
                </a:solidFill>
                <a:latin typeface="Marianne Light" panose="02000000000000000000" pitchFamily="50" charset="0"/>
                <a:ea typeface="DejaVu Sans"/>
              </a:rPr>
              <a:t> </a:t>
            </a:r>
            <a:endParaRPr lang="fr-FR" b="0" strike="noStrike" spc="-1" dirty="0">
              <a:solidFill>
                <a:srgbClr val="E83647"/>
              </a:solidFill>
              <a:latin typeface="Marianne Light" panose="02000000000000000000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2696" y="288769"/>
            <a:ext cx="7434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Assurer l’égalité des chances dès les premiers </a:t>
            </a:r>
          </a:p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pas et conforter les droits des enfants</a:t>
            </a:r>
          </a:p>
          <a:p>
            <a:endParaRPr lang="fr-FR" dirty="0"/>
          </a:p>
        </p:txBody>
      </p:sp>
      <p:sp>
        <p:nvSpPr>
          <p:cNvPr id="12" name="AutoShape 2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6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5934456" y="2189446"/>
            <a:ext cx="0" cy="3621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21919" y="1540929"/>
            <a:ext cx="836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Au moins un repas équilibré par jour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746" y="2637044"/>
            <a:ext cx="4467849" cy="35152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354015" y="2637044"/>
            <a:ext cx="3849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Marianne" panose="02000000000000000000" pitchFamily="50" charset="0"/>
              </a:rPr>
              <a:t>Début novembre :</a:t>
            </a:r>
          </a:p>
          <a:p>
            <a:endParaRPr lang="fr-FR" dirty="0" smtClean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Marianne" panose="02000000000000000000" pitchFamily="50" charset="0"/>
              </a:rPr>
              <a:t>751 collectivités engagées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Marianne" panose="02000000000000000000" pitchFamily="50" charset="0"/>
              </a:rPr>
              <a:t> 2</a:t>
            </a:r>
            <a:r>
              <a:rPr lang="fr-FR" dirty="0">
                <a:latin typeface="Marianne" panose="02000000000000000000" pitchFamily="50" charset="0"/>
              </a:rPr>
              <a:t> 541 538 repas à moins de 1€ </a:t>
            </a:r>
            <a:r>
              <a:rPr lang="fr-FR" dirty="0" smtClean="0">
                <a:latin typeface="Marianne" panose="02000000000000000000" pitchFamily="50" charset="0"/>
              </a:rPr>
              <a:t>distribués</a:t>
            </a:r>
            <a:r>
              <a:rPr lang="fr-FR" dirty="0">
                <a:latin typeface="Marianne" panose="02000000000000000000" pitchFamily="50" charset="0"/>
              </a:rPr>
              <a:t>. </a:t>
            </a:r>
          </a:p>
        </p:txBody>
      </p:sp>
      <p:sp>
        <p:nvSpPr>
          <p:cNvPr id="5" name="ZoneTexte 4"/>
          <p:cNvSpPr txBox="1"/>
          <p:nvPr/>
        </p:nvSpPr>
        <p:spPr>
          <a:xfrm flipH="1">
            <a:off x="911478" y="2004780"/>
            <a:ext cx="485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Marianne" panose="02000000000000000000" pitchFamily="50" charset="0"/>
              </a:rPr>
              <a:t>Les petits déjeuners à l’école </a:t>
            </a:r>
            <a:endParaRPr lang="fr-FR" dirty="0">
              <a:latin typeface="Marianne" panose="02000000000000000000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93993" y="1980290"/>
            <a:ext cx="183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Marianne" panose="02000000000000000000" pitchFamily="50" charset="0"/>
              </a:rPr>
              <a:t>La cantine à 1€</a:t>
            </a:r>
            <a:endParaRPr lang="fr-FR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50895" y="176093"/>
            <a:ext cx="7733472" cy="865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236" dirty="0" smtClean="0">
                <a:solidFill>
                  <a:srgbClr val="767171"/>
                </a:solidFill>
                <a:latin typeface="Marianne Light" panose="02000000000000000000" pitchFamily="50" charset="0"/>
                <a:ea typeface="DejaVu Sans"/>
              </a:rPr>
              <a:t> </a:t>
            </a:r>
            <a:endParaRPr lang="fr-FR" b="0" strike="noStrike" spc="-1" dirty="0">
              <a:solidFill>
                <a:srgbClr val="E83647"/>
              </a:solidFill>
              <a:latin typeface="Marianne Light" panose="02000000000000000000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2696" y="288769"/>
            <a:ext cx="7434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Assurer l’égalité des chances dès les premiers </a:t>
            </a:r>
          </a:p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pas et conforter les droits des enfants</a:t>
            </a:r>
          </a:p>
          <a:p>
            <a:endParaRPr lang="fr-FR" dirty="0"/>
          </a:p>
        </p:txBody>
      </p:sp>
      <p:sp>
        <p:nvSpPr>
          <p:cNvPr id="12" name="AutoShape 2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6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5934456" y="2189446"/>
            <a:ext cx="0" cy="3621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927043" y="1651572"/>
            <a:ext cx="4385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La maîtrise des savoirs fondamentaux pour tous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720840" y="2552710"/>
            <a:ext cx="4818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Marianne" panose="02000000000000000000" pitchFamily="50" charset="0"/>
              </a:rPr>
              <a:t>Aides financières et chèques vacances</a:t>
            </a:r>
          </a:p>
          <a:p>
            <a:endParaRPr lang="fr-FR" dirty="0" smtClean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Marianne" panose="02000000000000000000" pitchFamily="50" charset="0"/>
              </a:rPr>
              <a:t>Soutien aux associations de vacances solidaires</a:t>
            </a:r>
          </a:p>
          <a:p>
            <a:endParaRPr lang="fr-FR" dirty="0" smtClean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Marianne" panose="02000000000000000000" pitchFamily="50" charset="0"/>
              </a:rPr>
              <a:t>Déploiement de dispositifs spécifiques pendant la </a:t>
            </a:r>
            <a:r>
              <a:rPr lang="fr-FR" dirty="0" smtClean="0">
                <a:latin typeface="Marianne" panose="02000000000000000000" pitchFamily="50" charset="0"/>
              </a:rPr>
              <a:t>crise.</a:t>
            </a:r>
            <a:endParaRPr lang="fr-FR" dirty="0">
              <a:latin typeface="Marianne" panose="02000000000000000000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flipH="1">
            <a:off x="1222374" y="2552710"/>
            <a:ext cx="3925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Marianne" panose="02000000000000000000" pitchFamily="50" charset="0"/>
              </a:rPr>
              <a:t>Dédoublement des classes maternelles et primaires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Marianne" panose="02000000000000000000" pitchFamily="50" charset="0"/>
              </a:rPr>
              <a:t>Déploiement des cités </a:t>
            </a:r>
            <a:r>
              <a:rPr lang="fr-FR" dirty="0" smtClean="0">
                <a:latin typeface="Marianne" panose="02000000000000000000" pitchFamily="50" charset="0"/>
              </a:rPr>
              <a:t>éducatives.</a:t>
            </a:r>
            <a:endParaRPr lang="fr-FR" dirty="0" smtClean="0">
              <a:latin typeface="Marianne" panose="02000000000000000000" pitchFamily="50" charset="0"/>
            </a:endParaRPr>
          </a:p>
          <a:p>
            <a:r>
              <a:rPr lang="fr-FR" dirty="0" smtClean="0">
                <a:latin typeface="Marianne" panose="02000000000000000000" pitchFamily="50" charset="0"/>
              </a:rPr>
              <a:t> </a:t>
            </a:r>
            <a:endParaRPr lang="fr-FR" dirty="0">
              <a:latin typeface="Marianne" panose="02000000000000000000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28233" y="1651572"/>
            <a:ext cx="511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Des vacances pour les enfants des familles défavorisés</a:t>
            </a:r>
            <a:endParaRPr lang="fr-FR" b="1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50895" y="176093"/>
            <a:ext cx="7733472" cy="865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236" dirty="0" smtClean="0">
                <a:solidFill>
                  <a:srgbClr val="767171"/>
                </a:solidFill>
                <a:latin typeface="Marianne Light" panose="02000000000000000000" pitchFamily="50" charset="0"/>
                <a:ea typeface="DejaVu Sans"/>
              </a:rPr>
              <a:t> </a:t>
            </a:r>
            <a:endParaRPr lang="fr-FR" b="0" strike="noStrike" spc="-1" dirty="0">
              <a:solidFill>
                <a:srgbClr val="E83647"/>
              </a:solidFill>
              <a:latin typeface="Marianne Light" panose="02000000000000000000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2696" y="288769"/>
            <a:ext cx="743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S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outenir les jeunes et leur garantir un parcours de formations</a:t>
            </a:r>
            <a:endParaRPr lang="fr-FR" dirty="0"/>
          </a:p>
        </p:txBody>
      </p:sp>
      <p:sp>
        <p:nvSpPr>
          <p:cNvPr id="12" name="AutoShape 2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6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5934456" y="2189446"/>
            <a:ext cx="0" cy="3621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927043" y="1651572"/>
            <a:ext cx="4385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Les PAEJ, une réponse immédiate et de proximité pour les jeunes en mal-être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969967" y="2461270"/>
            <a:ext cx="47526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Marianne" panose="02000000000000000000" pitchFamily="50" charset="0"/>
              </a:rPr>
              <a:t>75% ont fait l’objet d’une prise en charge (63% en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Marianne" panose="02000000000000000000" pitchFamily="50" charset="0"/>
              </a:rPr>
              <a:t>79% ont un logement stable </a:t>
            </a:r>
            <a:r>
              <a:rPr lang="fr-FR" dirty="0">
                <a:latin typeface="Marianne" panose="02000000000000000000" pitchFamily="50" charset="0"/>
              </a:rPr>
              <a:t>(61% en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Marianne" panose="02000000000000000000" pitchFamily="50" charset="0"/>
              </a:rPr>
              <a:t>55% ont accès à des ressources financières (45% en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Marianne" panose="02000000000000000000" pitchFamily="50" charset="0"/>
              </a:rPr>
              <a:t>66% ont accès à des parcours professionnels ou scolaires (56% en 2019</a:t>
            </a:r>
            <a:r>
              <a:rPr lang="fr-FR" dirty="0" smtClean="0">
                <a:latin typeface="Marianne" panose="02000000000000000000" pitchFamily="50" charset="0"/>
              </a:rPr>
              <a:t>).</a:t>
            </a:r>
            <a:endParaRPr lang="fr-FR" dirty="0">
              <a:latin typeface="Marianne" panose="02000000000000000000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flipH="1">
            <a:off x="1277238" y="2297903"/>
            <a:ext cx="3925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Marianne" panose="02000000000000000000" pitchFamily="50" charset="0"/>
              </a:rPr>
              <a:t>201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Marianne" panose="02000000000000000000" pitchFamily="50" charset="0"/>
              </a:rPr>
              <a:t>8000 heures d’accueil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Marianne" panose="02000000000000000000" pitchFamily="50" charset="0"/>
              </a:rPr>
              <a:t>216 000 jeunes </a:t>
            </a:r>
            <a:r>
              <a:rPr lang="fr-FR" dirty="0" smtClean="0">
                <a:latin typeface="Marianne" panose="02000000000000000000" pitchFamily="50" charset="0"/>
              </a:rPr>
              <a:t>touchés.</a:t>
            </a:r>
            <a:endParaRPr lang="fr-FR" dirty="0" smtClean="0">
              <a:latin typeface="Marianne" panose="02000000000000000000" pitchFamily="50" charset="0"/>
            </a:endParaRPr>
          </a:p>
          <a:p>
            <a:r>
              <a:rPr lang="fr-FR" dirty="0" smtClean="0">
                <a:latin typeface="Marianne" panose="02000000000000000000" pitchFamily="50" charset="0"/>
              </a:rPr>
              <a:t> </a:t>
            </a:r>
            <a:endParaRPr lang="fr-FR" dirty="0">
              <a:latin typeface="Marianne" panose="02000000000000000000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28233" y="1651572"/>
            <a:ext cx="511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Le soutien des jeunes majeurs sortant de l’ASE</a:t>
            </a:r>
            <a:endParaRPr lang="fr-FR" b="1" dirty="0">
              <a:latin typeface="Marianne" panose="02000000000000000000" pitchFamily="50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27043" y="3676792"/>
            <a:ext cx="4385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L’obligation de formation pour les jeunes de 16-18 ans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45" y="4323123"/>
            <a:ext cx="3901035" cy="195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50895" y="176093"/>
            <a:ext cx="7733472" cy="865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236" dirty="0" smtClean="0">
                <a:solidFill>
                  <a:srgbClr val="767171"/>
                </a:solidFill>
                <a:latin typeface="Marianne Light" panose="02000000000000000000" pitchFamily="50" charset="0"/>
                <a:ea typeface="DejaVu Sans"/>
              </a:rPr>
              <a:t> </a:t>
            </a:r>
            <a:endParaRPr lang="fr-FR" b="0" strike="noStrike" spc="-1" dirty="0">
              <a:solidFill>
                <a:srgbClr val="E83647"/>
              </a:solidFill>
              <a:latin typeface="Marianne Light" panose="02000000000000000000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2696" y="288769"/>
            <a:ext cx="743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S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outenir les jeunes et leur garantir un parcours de formation</a:t>
            </a:r>
            <a:endParaRPr lang="fr-FR" dirty="0"/>
          </a:p>
        </p:txBody>
      </p:sp>
      <p:sp>
        <p:nvSpPr>
          <p:cNvPr id="12" name="AutoShape 2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6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5934456" y="2189446"/>
            <a:ext cx="0" cy="3621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927043" y="1651572"/>
            <a:ext cx="4385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Le renforcement de la prévention spécialisée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428233" y="1651572"/>
            <a:ext cx="5111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La montée en charge de la Garantie jeunes et du PACEA</a:t>
            </a:r>
          </a:p>
          <a:p>
            <a:endParaRPr lang="fr-FR" b="1" dirty="0">
              <a:latin typeface="Marianne" panose="02000000000000000000" pitchFamily="50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944" y="2461456"/>
            <a:ext cx="4182059" cy="30770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887" y="2443148"/>
            <a:ext cx="3137957" cy="13271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887" y="3922802"/>
            <a:ext cx="4747381" cy="155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50895" y="176093"/>
            <a:ext cx="7733472" cy="865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236" dirty="0" smtClean="0">
                <a:solidFill>
                  <a:srgbClr val="767171"/>
                </a:solidFill>
                <a:latin typeface="Marianne Light" panose="02000000000000000000" pitchFamily="50" charset="0"/>
                <a:ea typeface="DejaVu Sans"/>
              </a:rPr>
              <a:t> </a:t>
            </a:r>
            <a:endParaRPr lang="fr-FR" b="0" strike="noStrike" spc="-1" dirty="0">
              <a:solidFill>
                <a:srgbClr val="E83647"/>
              </a:solidFill>
              <a:latin typeface="Marianne Light" panose="02000000000000000000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2696" y="288769"/>
            <a:ext cx="743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M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ieux accompagner vers l’activité pour sortir </a:t>
            </a:r>
          </a:p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de la pauvreté</a:t>
            </a:r>
            <a:endParaRPr lang="fr-FR" dirty="0"/>
          </a:p>
        </p:txBody>
      </p:sp>
      <p:sp>
        <p:nvSpPr>
          <p:cNvPr id="12" name="AutoShape 2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6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5934456" y="2189446"/>
            <a:ext cx="0" cy="3621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927043" y="1651572"/>
            <a:ext cx="4385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Orienter rapidement les allocataires dès l’obtention du RSA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27043" y="4138578"/>
            <a:ext cx="500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Renforcer </a:t>
            </a:r>
            <a:r>
              <a:rPr lang="fr-FR" b="1" dirty="0" smtClean="0">
                <a:latin typeface="Marianne" panose="02000000000000000000" pitchFamily="50" charset="0"/>
              </a:rPr>
              <a:t>l’intensité de l’accompagnement</a:t>
            </a:r>
          </a:p>
          <a:p>
            <a:endParaRPr lang="fr-FR" b="1" dirty="0">
              <a:latin typeface="Marianne" panose="02000000000000000000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19672" y="1651572"/>
            <a:ext cx="521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Accroitre le nombre des solutions d’insertion </a:t>
            </a:r>
            <a:r>
              <a:rPr lang="fr-FR" b="1" dirty="0" smtClean="0">
                <a:latin typeface="Marianne" panose="02000000000000000000" pitchFamily="50" charset="0"/>
              </a:rPr>
              <a:t>proposées</a:t>
            </a:r>
          </a:p>
          <a:p>
            <a:endParaRPr lang="fr-FR" b="1" dirty="0">
              <a:latin typeface="Marianne" panose="02000000000000000000" pitchFamily="50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08937" y="2305875"/>
            <a:ext cx="4242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2020,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</a:t>
            </a:r>
            <a:r>
              <a:rPr lang="fr-FR" dirty="0" smtClean="0"/>
              <a:t>rès de la moitié des nouveaux entrants sont orientés en moins d’un mois (45% en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Plus de la moitié ont obtenu un RV en moins de 2 semaines (19% en 2019)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14613" y="4470274"/>
            <a:ext cx="4428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 cours du 1</a:t>
            </a:r>
            <a:r>
              <a:rPr lang="fr-FR" baseline="30000" dirty="0" smtClean="0"/>
              <a:t>er</a:t>
            </a:r>
            <a:r>
              <a:rPr lang="fr-FR" dirty="0" smtClean="0"/>
              <a:t> semestre 2021, 58 300 personnes sont entrées en accompagnement global (38 800 en 2020, 44 000 en 2019).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102199" y="2531282"/>
            <a:ext cx="46295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En 2020, 87 800 personnes ont été orientées vers la garantie départementale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135 000 emplois déjà existants dans l’IAE, 100 000 seront créés d’ici fin 2022</a:t>
            </a:r>
          </a:p>
          <a:p>
            <a:r>
              <a:rPr lang="fr-F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De nouveaux modes d’accompagnement sont déployés pour les publics les plus éloignés de l’emploi : Convergence, TAPAJ, Territoires zéro chômeurs de longue durée, Sève Emploi.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58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50895" y="176093"/>
            <a:ext cx="7733472" cy="865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236" dirty="0" smtClean="0">
                <a:solidFill>
                  <a:srgbClr val="767171"/>
                </a:solidFill>
                <a:latin typeface="Marianne Light" panose="02000000000000000000" pitchFamily="50" charset="0"/>
                <a:ea typeface="DejaVu Sans"/>
              </a:rPr>
              <a:t> </a:t>
            </a:r>
            <a:endParaRPr lang="fr-FR" b="0" strike="noStrike" spc="-1" dirty="0">
              <a:solidFill>
                <a:srgbClr val="E83647"/>
              </a:solidFill>
              <a:latin typeface="Marianne Light" panose="02000000000000000000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2696" y="288769"/>
            <a:ext cx="743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M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ieux accompagner vers l’activité pour sortir </a:t>
            </a:r>
          </a:p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de la pauvreté</a:t>
            </a:r>
            <a:endParaRPr lang="fr-FR" dirty="0"/>
          </a:p>
        </p:txBody>
      </p:sp>
      <p:sp>
        <p:nvSpPr>
          <p:cNvPr id="12" name="AutoShape 2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6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5934456" y="2189446"/>
            <a:ext cx="0" cy="3621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927043" y="1651572"/>
            <a:ext cx="4385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>
                <a:latin typeface="Marianne" panose="02000000000000000000" pitchFamily="50" charset="0"/>
                <a:cs typeface="Arial" panose="020B0604020202020204" pitchFamily="34" charset="0"/>
              </a:rPr>
              <a:t>L</a:t>
            </a:r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ever les freins à la reprise d’activité en matière de mobilité et de garde d’enfants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59293" y="2681719"/>
            <a:ext cx="42976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Marianne" panose="02000000000000000000" pitchFamily="50" charset="0"/>
              </a:rPr>
              <a:t>Financement de 20  000 mesures d’accompagnement par 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Marianne" panose="02000000000000000000" pitchFamily="50" charset="0"/>
              </a:rPr>
              <a:t>Déploiement de micro crédits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Marianne" panose="02000000000000000000" pitchFamily="50" charset="0"/>
              </a:rPr>
              <a:t>Accompagnement à la mobilité résidentielle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Marianne" panose="02000000000000000000" pitchFamily="50" charset="0"/>
              </a:rPr>
              <a:t>Création de </a:t>
            </a:r>
            <a:r>
              <a:rPr lang="fr-FR" dirty="0" smtClean="0">
                <a:latin typeface="Marianne" panose="02000000000000000000" pitchFamily="50" charset="0"/>
              </a:rPr>
              <a:t>plateformes </a:t>
            </a:r>
            <a:r>
              <a:rPr lang="fr-FR" dirty="0">
                <a:latin typeface="Marianne" panose="02000000000000000000" pitchFamily="50" charset="0"/>
              </a:rPr>
              <a:t>de mobilité</a:t>
            </a:r>
          </a:p>
          <a:p>
            <a:endParaRPr lang="fr-FR" b="1" dirty="0">
              <a:latin typeface="Marianne" panose="02000000000000000000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19672" y="1651572"/>
            <a:ext cx="521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Centrer l’accompagnement sur la personne, le SPIE</a:t>
            </a:r>
            <a:endParaRPr lang="fr-FR" b="1" dirty="0">
              <a:latin typeface="Marianne" panose="02000000000000000000" pitchFamily="50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465" y="2297903"/>
            <a:ext cx="4212802" cy="390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50895" y="176093"/>
            <a:ext cx="7733472" cy="865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236" dirty="0" smtClean="0">
                <a:solidFill>
                  <a:srgbClr val="767171"/>
                </a:solidFill>
                <a:latin typeface="Marianne Light" panose="02000000000000000000" pitchFamily="50" charset="0"/>
                <a:ea typeface="DejaVu Sans"/>
              </a:rPr>
              <a:t> </a:t>
            </a:r>
            <a:endParaRPr lang="fr-FR" b="0" strike="noStrike" spc="-1" dirty="0">
              <a:solidFill>
                <a:srgbClr val="E83647"/>
              </a:solidFill>
              <a:latin typeface="Marianne Light" panose="02000000000000000000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2696" y="288769"/>
            <a:ext cx="743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Apporter un soutien monétaire </a:t>
            </a:r>
          </a:p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aux plus démunis</a:t>
            </a:r>
          </a:p>
        </p:txBody>
      </p:sp>
      <p:sp>
        <p:nvSpPr>
          <p:cNvPr id="12" name="AutoShape 2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6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5934456" y="2189446"/>
            <a:ext cx="0" cy="3621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65175" y="1673571"/>
            <a:ext cx="456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Extension et revalorisation de la prime d’activité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65175" y="3217487"/>
            <a:ext cx="511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Des prestations sociales régulièrement revalorisées</a:t>
            </a:r>
            <a:endParaRPr lang="fr-FR" b="1" dirty="0">
              <a:latin typeface="Marianne" panose="02000000000000000000" pitchFamily="50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22961" y="4423307"/>
            <a:ext cx="511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Des aides exceptionnelles pour parer à l’urgence pendant la crise sanitaire</a:t>
            </a:r>
            <a:endParaRPr lang="fr-FR" b="1" dirty="0">
              <a:latin typeface="Marianne" panose="02000000000000000000" pitchFamily="50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80484" y="1766411"/>
            <a:ext cx="521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Les aides ciblées sur les jeunes</a:t>
            </a:r>
            <a:endParaRPr lang="fr-FR" b="1" dirty="0">
              <a:latin typeface="Marianne" panose="02000000000000000000" pitchFamily="50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67901" y="2445529"/>
            <a:ext cx="406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Résultat : une diminution du taux de pauvreté de 0,2% en 2019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272199" y="3957400"/>
            <a:ext cx="274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ASPA, AAH, chèque énergie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267901" y="5183667"/>
            <a:ext cx="438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Maintien </a:t>
            </a:r>
            <a:r>
              <a:rPr lang="fr-FR" dirty="0"/>
              <a:t>des droits à l’assurance </a:t>
            </a:r>
            <a:r>
              <a:rPr lang="fr-FR" dirty="0" smtClean="0"/>
              <a:t>chômage, ASE, ARS, garantie de ressources pour les </a:t>
            </a:r>
            <a:r>
              <a:rPr lang="fr-FR" dirty="0" err="1" smtClean="0"/>
              <a:t>permittents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081646" y="2319902"/>
            <a:ext cx="38550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Aide exceptionnelle pendant la crise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Revalorisation du barème de la rémunération des stagiaires de la formation professionnelle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Aides financières pour les jeunes demandeurs d’emploi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CEJ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50895" y="176093"/>
            <a:ext cx="7733472" cy="865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236" dirty="0" smtClean="0">
                <a:solidFill>
                  <a:srgbClr val="767171"/>
                </a:solidFill>
                <a:latin typeface="Marianne Light" panose="02000000000000000000" pitchFamily="50" charset="0"/>
                <a:ea typeface="DejaVu Sans"/>
              </a:rPr>
              <a:t> </a:t>
            </a:r>
            <a:endParaRPr lang="fr-FR" b="0" strike="noStrike" spc="-1" dirty="0">
              <a:solidFill>
                <a:srgbClr val="E83647"/>
              </a:solidFill>
              <a:latin typeface="Marianne Light" panose="02000000000000000000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2696" y="288769"/>
            <a:ext cx="743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R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enforcer l’accès aux droits</a:t>
            </a:r>
          </a:p>
        </p:txBody>
      </p:sp>
      <p:sp>
        <p:nvSpPr>
          <p:cNvPr id="12" name="AutoShape 2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6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5934456" y="2189446"/>
            <a:ext cx="0" cy="3621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65175" y="1559239"/>
            <a:ext cx="4385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Un accueil social inconditionnel à moins de 30 mn de transport partout en </a:t>
            </a:r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France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64054" y="4793814"/>
            <a:ext cx="511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La lutte contre le non recours, l’accès et le renouvellement des droits sociaux</a:t>
            </a:r>
            <a:endParaRPr lang="fr-FR" b="1" dirty="0">
              <a:latin typeface="Marianne" panose="02000000000000000000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19672" y="1598324"/>
            <a:ext cx="521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L’accès au numérique au quotidien</a:t>
            </a:r>
            <a:endParaRPr lang="fr-FR" b="1" dirty="0">
              <a:latin typeface="Marianne" panose="02000000000000000000" pitchFamily="50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66515" y="3545311"/>
            <a:ext cx="521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La domiciliation, préambule de tous les droits</a:t>
            </a:r>
            <a:endParaRPr lang="fr-FR" b="1" dirty="0">
              <a:latin typeface="Marianne" panose="02000000000000000000" pitchFamily="50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34106" y="2505561"/>
            <a:ext cx="4582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Fin 2020,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6160 structures engagées dans la démarche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Près de 5400 000 visites réalisées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234106" y="5471148"/>
            <a:ext cx="4705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CSS automatique pour les allocataires du RSA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Action des CAF et datamining</a:t>
            </a:r>
          </a:p>
          <a:p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412" y="2752605"/>
            <a:ext cx="4745177" cy="332162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953774" y="2020904"/>
            <a:ext cx="4489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Formations et recrutement, </a:t>
            </a:r>
            <a:r>
              <a:rPr lang="fr-FR" dirty="0" err="1" smtClean="0"/>
              <a:t>Pass</a:t>
            </a:r>
            <a:r>
              <a:rPr lang="fr-FR" dirty="0" smtClean="0"/>
              <a:t> numériques, service Aidants </a:t>
            </a:r>
            <a:r>
              <a:rPr lang="fr-FR" dirty="0" err="1" smtClean="0"/>
              <a:t>Connect</a:t>
            </a:r>
            <a:r>
              <a:rPr lang="fr-FR" dirty="0" smtClean="0"/>
              <a:t>, tiers lieux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232489" y="4246793"/>
            <a:ext cx="359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 M€ mobilisés en 2021 et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25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50895" y="176093"/>
            <a:ext cx="7733472" cy="865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236" dirty="0" smtClean="0">
                <a:solidFill>
                  <a:srgbClr val="767171"/>
                </a:solidFill>
                <a:latin typeface="Marianne Light" panose="02000000000000000000" pitchFamily="50" charset="0"/>
                <a:ea typeface="DejaVu Sans"/>
              </a:rPr>
              <a:t> </a:t>
            </a:r>
            <a:endParaRPr lang="fr-FR" b="0" strike="noStrike" spc="-1" dirty="0">
              <a:solidFill>
                <a:srgbClr val="E83647"/>
              </a:solidFill>
              <a:latin typeface="Marianne Light" panose="02000000000000000000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2696" y="288769"/>
            <a:ext cx="743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R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enforcer l’accès aux droits</a:t>
            </a:r>
          </a:p>
        </p:txBody>
      </p:sp>
      <p:sp>
        <p:nvSpPr>
          <p:cNvPr id="12" name="AutoShape 2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6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5934456" y="2189446"/>
            <a:ext cx="0" cy="3621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65175" y="1488904"/>
            <a:ext cx="4385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500 Points conseil budget pour lutter contre le sur endettement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851160" y="1627403"/>
            <a:ext cx="511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L’aide alimentaire</a:t>
            </a:r>
            <a:endParaRPr lang="fr-FR" b="1" dirty="0">
              <a:latin typeface="Marianne" panose="02000000000000000000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47104" y="4074732"/>
            <a:ext cx="521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Accompagner le changement des pratiques avec le plan de formation des travailleurs sociaux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99" y="2074084"/>
            <a:ext cx="4446734" cy="31266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375" y="5142350"/>
            <a:ext cx="2807256" cy="128704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884368" y="2312126"/>
            <a:ext cx="2487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Mesures d’urgence, plan de soutien à l’aide alimentaire de 95M€ en 2020</a:t>
            </a:r>
          </a:p>
          <a:p>
            <a:r>
              <a:rPr lang="fr-FR" dirty="0" smtClean="0"/>
              <a:t>&amp;é M€ supplémentaire en 2021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544958" y="5460274"/>
            <a:ext cx="3797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Aller vers, accès au droit et numérique</a:t>
            </a:r>
          </a:p>
        </p:txBody>
      </p:sp>
    </p:spTree>
    <p:extLst>
      <p:ext uri="{BB962C8B-B14F-4D97-AF65-F5344CB8AC3E}">
        <p14:creationId xmlns:p14="http://schemas.microsoft.com/office/powerpoint/2010/main" val="30037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50895" y="176093"/>
            <a:ext cx="7733472" cy="865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236" dirty="0" smtClean="0">
                <a:solidFill>
                  <a:srgbClr val="767171"/>
                </a:solidFill>
                <a:latin typeface="Marianne Light" panose="02000000000000000000" pitchFamily="50" charset="0"/>
                <a:ea typeface="DejaVu Sans"/>
              </a:rPr>
              <a:t> </a:t>
            </a:r>
            <a:endParaRPr lang="fr-FR" b="0" strike="noStrike" spc="-1" dirty="0">
              <a:solidFill>
                <a:srgbClr val="E83647"/>
              </a:solidFill>
              <a:latin typeface="Marianne Light" panose="02000000000000000000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2696" y="288769"/>
            <a:ext cx="743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F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avoriser l’accès à l’hébergement et au </a:t>
            </a:r>
          </a:p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logement pour les plus démunis</a:t>
            </a:r>
          </a:p>
        </p:txBody>
      </p:sp>
      <p:sp>
        <p:nvSpPr>
          <p:cNvPr id="12" name="AutoShape 2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6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5934456" y="2189446"/>
            <a:ext cx="0" cy="3621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65175" y="1476240"/>
            <a:ext cx="4708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Un 1</a:t>
            </a:r>
            <a:r>
              <a:rPr lang="fr-FR" b="1" baseline="30000" dirty="0" smtClean="0">
                <a:latin typeface="Marianne" panose="02000000000000000000" pitchFamily="50" charset="0"/>
                <a:cs typeface="Arial" panose="020B0604020202020204" pitchFamily="34" charset="0"/>
              </a:rPr>
              <a:t>er</a:t>
            </a:r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 accès aux droits pour les sans abri et les personnes vivant en bidonville</a:t>
            </a:r>
            <a:endParaRPr lang="fr-FR" b="1" dirty="0" smtClean="0"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12024" y="1476240"/>
            <a:ext cx="511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Transformation de la politique d’hébergement</a:t>
            </a:r>
            <a:endParaRPr lang="fr-FR" b="1" dirty="0">
              <a:latin typeface="Marianne" panose="02000000000000000000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52132" y="4136633"/>
            <a:ext cx="521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Prévention des expulsions</a:t>
            </a:r>
            <a:endParaRPr lang="fr-FR" b="1" dirty="0" smtClean="0">
              <a:latin typeface="Marianne" panose="02000000000000000000" pitchFamily="50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452132" y="5071271"/>
            <a:ext cx="579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Déploiement de la politique du logement d’abord</a:t>
            </a:r>
            <a:endParaRPr lang="fr-FR" b="1" dirty="0">
              <a:latin typeface="Marianne" panose="02000000000000000000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99619" y="2144655"/>
            <a:ext cx="47229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Rénovation de l’accueil des centres d’hébergement et accueils de jour : 8 </a:t>
            </a:r>
            <a:r>
              <a:rPr lang="fr-FR" dirty="0"/>
              <a:t>M€ (</a:t>
            </a:r>
            <a:r>
              <a:rPr lang="fr-FR" dirty="0" smtClean="0"/>
              <a:t>fonctionnement), </a:t>
            </a:r>
            <a:r>
              <a:rPr lang="fr-FR" dirty="0"/>
              <a:t>12M€ (</a:t>
            </a:r>
            <a:r>
              <a:rPr lang="fr-FR" dirty="0" smtClean="0"/>
              <a:t>investissement)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Déploiement des maraudes mixtes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858000" y="2144655"/>
            <a:ext cx="50695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Plus de 200 000 places d’hébergement ouvertes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Création de tiers lieux avec cuisine et de lieux d’hébergement pour les personnes en situation de grande marginalité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Déploiement du dispositif </a:t>
            </a:r>
            <a:r>
              <a:rPr lang="fr-FR" i="1" dirty="0" smtClean="0"/>
              <a:t>Un chez soi d’abord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1500 places l’accueil des femmes sans solution, enceintes ou accompagnées de nourrisson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14" y="3254188"/>
            <a:ext cx="3726365" cy="325418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128129" y="4424940"/>
            <a:ext cx="4171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Création de 26 équipes mobiles &amp; renfort des moyens des CCAPEX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858000" y="5401256"/>
            <a:ext cx="5190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23 nouveaux territoires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12 600 logements sociaux attribués aux familles sans abri au 1er semestre 2021.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29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053328" y="1635674"/>
            <a:ext cx="5148072" cy="22593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b="1" spc="236" dirty="0">
                <a:solidFill>
                  <a:srgbClr val="767171"/>
                </a:solidFill>
                <a:latin typeface="Marianne" panose="02000000000000000000" pitchFamily="50" charset="0"/>
                <a:ea typeface="DejaVu Sans"/>
              </a:rPr>
              <a:t>Des modalités d’actions innovantes :</a:t>
            </a:r>
          </a:p>
          <a:p>
            <a:pPr>
              <a:lnSpc>
                <a:spcPct val="100000"/>
              </a:lnSpc>
            </a:pPr>
            <a:endParaRPr lang="fr-FR" sz="3600" b="1" spc="236" dirty="0" smtClean="0">
              <a:solidFill>
                <a:srgbClr val="767171"/>
              </a:solidFill>
              <a:latin typeface="Marianne" panose="02000000000000000000" pitchFamily="50" charset="0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z="3600" b="1" spc="236" dirty="0" smtClean="0">
                <a:solidFill>
                  <a:srgbClr val="767171"/>
                </a:solidFill>
                <a:latin typeface="Marianne" panose="02000000000000000000" pitchFamily="50" charset="0"/>
                <a:ea typeface="DejaVu Sans"/>
              </a:rPr>
              <a:t>Le </a:t>
            </a:r>
            <a:r>
              <a:rPr lang="fr-FR" sz="3600" b="1" spc="236" dirty="0">
                <a:solidFill>
                  <a:srgbClr val="767171"/>
                </a:solidFill>
                <a:latin typeface="Marianne" panose="02000000000000000000" pitchFamily="50" charset="0"/>
                <a:ea typeface="DejaVu Sans"/>
              </a:rPr>
              <a:t>pari d’une stratégie associant tous les acteurs concernés</a:t>
            </a:r>
          </a:p>
          <a:p>
            <a:pPr>
              <a:lnSpc>
                <a:spcPct val="100000"/>
              </a:lnSpc>
            </a:pPr>
            <a:endParaRPr lang="fr-FR" sz="3200" spc="-1" dirty="0">
              <a:latin typeface="Marianne ExtraBold" panose="02000000000000000000" pitchFamily="50" charset="0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426390" y="3518198"/>
            <a:ext cx="8434146" cy="9623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rmAutofit/>
          </a:bodyPr>
          <a:lstStyle/>
          <a:p>
            <a:pPr>
              <a:lnSpc>
                <a:spcPct val="100000"/>
              </a:lnSpc>
            </a:pPr>
            <a:endParaRPr lang="fr-FR" sz="2000" spc="177" dirty="0" smtClean="0">
              <a:solidFill>
                <a:srgbClr val="767171"/>
              </a:solidFill>
              <a:latin typeface="Marianne Medium" panose="02000000000000000000" pitchFamily="50" charset="0"/>
              <a:ea typeface="DejaVu San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17" y="1511618"/>
            <a:ext cx="4224528" cy="47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50895" y="176093"/>
            <a:ext cx="7733472" cy="865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236" dirty="0" smtClean="0">
                <a:solidFill>
                  <a:srgbClr val="767171"/>
                </a:solidFill>
                <a:latin typeface="Marianne Light" panose="02000000000000000000" pitchFamily="50" charset="0"/>
                <a:ea typeface="DejaVu Sans"/>
              </a:rPr>
              <a:t> </a:t>
            </a:r>
            <a:endParaRPr lang="fr-FR" b="0" strike="noStrike" spc="-1" dirty="0">
              <a:solidFill>
                <a:srgbClr val="E83647"/>
              </a:solidFill>
              <a:latin typeface="Marianne Light" panose="02000000000000000000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2696" y="288769"/>
            <a:ext cx="743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Renforcer la prévention et lutter contre les inégalités de santé</a:t>
            </a:r>
            <a:endParaRPr lang="fr-FR" sz="2400" b="1" dirty="0" smtClean="0">
              <a:solidFill>
                <a:schemeClr val="bg2">
                  <a:lumMod val="50000"/>
                </a:schemeClr>
              </a:solidFill>
              <a:latin typeface="Marianne" panose="02000000000000000000" pitchFamily="50" charset="0"/>
            </a:endParaRPr>
          </a:p>
        </p:txBody>
      </p:sp>
      <p:sp>
        <p:nvSpPr>
          <p:cNvPr id="12" name="AutoShape 2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6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5934456" y="2189446"/>
            <a:ext cx="0" cy="3621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65175" y="1476240"/>
            <a:ext cx="4708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Les démarches d’aller vers des équipes pluridisciplinaires</a:t>
            </a:r>
            <a:endParaRPr lang="fr-FR" b="1" dirty="0" smtClean="0"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62149" y="4095217"/>
            <a:ext cx="507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Le renfort des dispositifs médico sociaux</a:t>
            </a:r>
            <a:endParaRPr lang="fr-FR" b="1" dirty="0">
              <a:latin typeface="Marianne" panose="02000000000000000000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372835" y="1503054"/>
            <a:ext cx="521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Une attention particulière à la santé mentale</a:t>
            </a:r>
            <a:endParaRPr lang="fr-FR" b="1" dirty="0" smtClean="0">
              <a:latin typeface="Marianne" panose="02000000000000000000" pitchFamily="50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407369" y="4021830"/>
            <a:ext cx="5440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L’amélioration de la prise en charge financière des soins</a:t>
            </a:r>
            <a:endParaRPr lang="fr-FR" b="1" dirty="0">
              <a:latin typeface="Marianne" panose="02000000000000000000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99619" y="2144655"/>
            <a:ext cx="47229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Renforcement en temps médicaux et paramédicaux des 400 PASS, développement des PASS mobiles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Développement de nouveaux modèles équipes mobiles « santé précarité », équipes spécialisées en soins infirmiers « précarité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762828" y="1892602"/>
            <a:ext cx="50851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Renfort des équipes mobiles psychiatrie précarité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Recrutement de psychologues pour les centres médico psychologiques, les centres et maisons de santé et pluri professionnels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30 M€ dégagés pour le recrutement de psychologues et infirmiers pour la prise en charge des personnes sur leur lieux de vie et d’accueil.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762828" y="4668161"/>
            <a:ext cx="519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 100% santé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</a:t>
            </a:r>
            <a:r>
              <a:rPr lang="fr-FR" dirty="0" smtClean="0"/>
              <a:t>a CSS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099619" y="4529662"/>
            <a:ext cx="3628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LAM et LHSS, plus de 2500 places financées fin décembre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1200 places créées dans des ACT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36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50895" y="176093"/>
            <a:ext cx="7733472" cy="865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236" dirty="0" smtClean="0">
                <a:solidFill>
                  <a:srgbClr val="767171"/>
                </a:solidFill>
                <a:latin typeface="Marianne Light" panose="02000000000000000000" pitchFamily="50" charset="0"/>
                <a:ea typeface="DejaVu Sans"/>
              </a:rPr>
              <a:t> </a:t>
            </a:r>
            <a:endParaRPr lang="fr-FR" b="0" strike="noStrike" spc="-1" dirty="0">
              <a:solidFill>
                <a:srgbClr val="E83647"/>
              </a:solidFill>
              <a:latin typeface="Marianne Light" panose="02000000000000000000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2696" y="288769"/>
            <a:ext cx="6908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De 2018 à 2021 : un budget de</a:t>
            </a:r>
          </a:p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13 milliards d’euros</a:t>
            </a:r>
            <a:endParaRPr lang="fr-FR" sz="2400" b="1" dirty="0" smtClean="0">
              <a:solidFill>
                <a:schemeClr val="bg2">
                  <a:lumMod val="50000"/>
                </a:schemeClr>
              </a:solidFill>
              <a:latin typeface="Marianne" panose="02000000000000000000" pitchFamily="50" charset="0"/>
            </a:endParaRPr>
          </a:p>
        </p:txBody>
      </p:sp>
      <p:sp>
        <p:nvSpPr>
          <p:cNvPr id="12" name="AutoShape 2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6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543" y="1232442"/>
            <a:ext cx="4399092" cy="52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50895" y="176093"/>
            <a:ext cx="7733472" cy="865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236" dirty="0" smtClean="0">
                <a:solidFill>
                  <a:srgbClr val="767171"/>
                </a:solidFill>
                <a:latin typeface="Marianne Light" panose="02000000000000000000" pitchFamily="50" charset="0"/>
                <a:ea typeface="DejaVu Sans"/>
              </a:rPr>
              <a:t> </a:t>
            </a:r>
            <a:endParaRPr lang="fr-FR" b="0" strike="noStrike" spc="-1" dirty="0">
              <a:solidFill>
                <a:srgbClr val="E83647"/>
              </a:solidFill>
              <a:latin typeface="Marianne Light" panose="02000000000000000000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2696" y="288769"/>
            <a:ext cx="690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Remerciements</a:t>
            </a:r>
            <a:endParaRPr lang="fr-FR" sz="2400" b="1" dirty="0" smtClean="0">
              <a:solidFill>
                <a:schemeClr val="bg2">
                  <a:lumMod val="50000"/>
                </a:schemeClr>
              </a:solidFill>
              <a:latin typeface="Marianne" panose="02000000000000000000" pitchFamily="50" charset="0"/>
            </a:endParaRPr>
          </a:p>
        </p:txBody>
      </p:sp>
      <p:sp>
        <p:nvSpPr>
          <p:cNvPr id="12" name="AutoShape 2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6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971799" y="2486169"/>
            <a:ext cx="70193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Marianne" panose="02000000000000000000" pitchFamily="50" charset="0"/>
              </a:rPr>
              <a:t>La stratégie pauvreté a été déployée grâce à l’action des collectivités locales, conseils départementaux, métropoles, communes, des associations, </a:t>
            </a:r>
          </a:p>
          <a:p>
            <a:pPr algn="ctr"/>
            <a:r>
              <a:rPr lang="fr-FR" sz="2000" dirty="0" smtClean="0">
                <a:latin typeface="Marianne" panose="02000000000000000000" pitchFamily="50" charset="0"/>
              </a:rPr>
              <a:t>de l’agence nationale de la cohésion des territoires, </a:t>
            </a:r>
          </a:p>
          <a:p>
            <a:pPr algn="ctr"/>
            <a:r>
              <a:rPr lang="fr-FR" sz="2000" smtClean="0">
                <a:latin typeface="Marianne" panose="02000000000000000000" pitchFamily="50" charset="0"/>
              </a:rPr>
              <a:t>de </a:t>
            </a:r>
            <a:r>
              <a:rPr lang="fr-FR" sz="2000" dirty="0" smtClean="0">
                <a:latin typeface="Marianne" panose="02000000000000000000" pitchFamily="50" charset="0"/>
              </a:rPr>
              <a:t>la CNAF et des CAF, de Pôle emploi, des services de l’Etat, en administration centrale et au niveau territorial et </a:t>
            </a:r>
            <a:r>
              <a:rPr lang="fr-FR" sz="2000" smtClean="0">
                <a:latin typeface="Marianne" panose="02000000000000000000" pitchFamily="50" charset="0"/>
              </a:rPr>
              <a:t>des entreprises.</a:t>
            </a:r>
            <a:endParaRPr lang="fr-FR" sz="2000" dirty="0" smtClean="0">
              <a:latin typeface="Marianne" panose="02000000000000000000" pitchFamily="50" charset="0"/>
            </a:endParaRPr>
          </a:p>
          <a:p>
            <a:pPr algn="ctr"/>
            <a:endParaRPr lang="fr-FR" sz="2000" dirty="0" smtClean="0">
              <a:latin typeface="Marianne" panose="02000000000000000000" pitchFamily="50" charset="0"/>
            </a:endParaRPr>
          </a:p>
          <a:p>
            <a:pPr algn="ctr"/>
            <a:r>
              <a:rPr lang="fr-FR" sz="2000" dirty="0" smtClean="0">
                <a:latin typeface="Marianne" panose="02000000000000000000" pitchFamily="50" charset="0"/>
              </a:rPr>
              <a:t>Nous remercions tous ceux qui y ont contribué.</a:t>
            </a:r>
            <a:endParaRPr lang="fr-FR" sz="20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50895" y="176093"/>
            <a:ext cx="7733472" cy="865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236" dirty="0" smtClean="0">
                <a:solidFill>
                  <a:srgbClr val="767171"/>
                </a:solidFill>
                <a:latin typeface="Marianne Light" panose="02000000000000000000" pitchFamily="50" charset="0"/>
                <a:ea typeface="DejaVu Sans"/>
              </a:rPr>
              <a:t> </a:t>
            </a:r>
            <a:endParaRPr lang="fr-FR" b="0" strike="noStrike" spc="-1" dirty="0">
              <a:solidFill>
                <a:srgbClr val="E83647"/>
              </a:solidFill>
              <a:latin typeface="Marianne Light" panose="02000000000000000000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81342" y="2381031"/>
            <a:ext cx="49365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Marianne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18 commissaires dédiés à la lutte contre la </a:t>
            </a:r>
            <a:r>
              <a:rPr lang="fr-FR" sz="1600" dirty="0" smtClean="0">
                <a:latin typeface="Marianne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pauvreté</a:t>
            </a:r>
          </a:p>
          <a:p>
            <a:pPr algn="just"/>
            <a:endParaRPr lang="fr-FR" sz="1600" dirty="0" smtClean="0">
              <a:latin typeface="Marianne" panose="02000000000000000000" pitchFamily="50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Marianne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Des crédits d’intervention qui ont permis de soutenir plus de 1000 projets en 2019 et </a:t>
            </a:r>
            <a:r>
              <a:rPr lang="fr-FR" sz="1600" dirty="0" smtClean="0">
                <a:latin typeface="Marianne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2020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 smtClean="0">
              <a:latin typeface="Marianne" panose="02000000000000000000" pitchFamily="50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Marianne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15 groupes de travail thématiques dans chaque </a:t>
            </a:r>
            <a:r>
              <a:rPr lang="fr-FR" sz="1600" dirty="0" smtClean="0">
                <a:latin typeface="Marianne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région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 smtClean="0">
              <a:latin typeface="Marianne" panose="02000000000000000000" pitchFamily="50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Marianne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Plus de 60 conférences régionales organisées depuis </a:t>
            </a:r>
            <a:r>
              <a:rPr lang="fr-FR" sz="1600" dirty="0" smtClean="0">
                <a:latin typeface="Marianne" panose="02000000000000000000" pitchFamily="50" charset="0"/>
                <a:cs typeface="Arial" panose="020B0604020202020204" pitchFamily="34" charset="0"/>
                <a:sym typeface="Wingdings" panose="05000000000000000000" pitchFamily="2" charset="2"/>
              </a:rPr>
              <a:t>2018.</a:t>
            </a:r>
            <a:endParaRPr lang="fr-FR" sz="1600" dirty="0">
              <a:latin typeface="Marianne" panose="02000000000000000000" pitchFamily="50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2104" y="1530221"/>
            <a:ext cx="10497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L’animation territoriale et le rôle d’</a:t>
            </a:r>
            <a:r>
              <a:rPr lang="fr-FR" b="1" dirty="0" err="1" smtClean="0">
                <a:latin typeface="Marianne" panose="02000000000000000000" pitchFamily="50" charset="0"/>
                <a:cs typeface="Arial" panose="020B0604020202020204" pitchFamily="34" charset="0"/>
              </a:rPr>
              <a:t>assemblier</a:t>
            </a:r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 </a:t>
            </a:r>
          </a:p>
          <a:p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du commissaire à la lutte contre la pauvreté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0296" y="451242"/>
            <a:ext cx="7434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Une nouvelle approche territoriale</a:t>
            </a:r>
          </a:p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695" y="1465055"/>
            <a:ext cx="4087492" cy="468144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495" y="5181798"/>
            <a:ext cx="4601425" cy="109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50895" y="176093"/>
            <a:ext cx="7733472" cy="865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236" dirty="0" smtClean="0">
                <a:solidFill>
                  <a:srgbClr val="767171"/>
                </a:solidFill>
                <a:latin typeface="Marianne Light" panose="02000000000000000000" pitchFamily="50" charset="0"/>
                <a:ea typeface="DejaVu Sans"/>
              </a:rPr>
              <a:t> </a:t>
            </a:r>
            <a:endParaRPr lang="fr-FR" b="0" strike="noStrike" spc="-1" dirty="0">
              <a:solidFill>
                <a:srgbClr val="E83647"/>
              </a:solidFill>
              <a:latin typeface="Marianne Light" panose="02000000000000000000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2104" y="1530221"/>
            <a:ext cx="10497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solidFill>
                  <a:srgbClr val="FF0000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La contractualisation, un </a:t>
            </a:r>
            <a:r>
              <a:rPr lang="fr-FR" b="1" dirty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cadre d’action renouvelé avec les collectivités </a:t>
            </a:r>
            <a:r>
              <a:rPr lang="fr-FR" b="1" dirty="0" smtClean="0">
                <a:solidFill>
                  <a:prstClr val="black"/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locales</a:t>
            </a:r>
            <a:endParaRPr lang="fr-FR" b="1" dirty="0">
              <a:solidFill>
                <a:prstClr val="black"/>
              </a:solidFill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0296" y="451242"/>
            <a:ext cx="7434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Une nouvelle approche territoriale</a:t>
            </a:r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37769" t="1359" r="6312" b="23704"/>
          <a:stretch/>
        </p:blipFill>
        <p:spPr>
          <a:xfrm>
            <a:off x="6302648" y="2123970"/>
            <a:ext cx="2809447" cy="393765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r="65908" b="36837"/>
          <a:stretch/>
        </p:blipFill>
        <p:spPr>
          <a:xfrm>
            <a:off x="3124171" y="2388385"/>
            <a:ext cx="1800525" cy="348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50895" y="176093"/>
            <a:ext cx="7733472" cy="865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236" dirty="0" smtClean="0">
                <a:solidFill>
                  <a:srgbClr val="767171"/>
                </a:solidFill>
                <a:latin typeface="Marianne Light" panose="02000000000000000000" pitchFamily="50" charset="0"/>
                <a:ea typeface="DejaVu Sans"/>
              </a:rPr>
              <a:t> </a:t>
            </a:r>
            <a:endParaRPr lang="fr-FR" b="0" strike="noStrike" spc="-1" dirty="0">
              <a:solidFill>
                <a:srgbClr val="E83647"/>
              </a:solidFill>
              <a:latin typeface="Marianne Light" panose="02000000000000000000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03710" y="1668748"/>
            <a:ext cx="47091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Des mesures élaborées en concertation </a:t>
            </a:r>
          </a:p>
          <a:p>
            <a:pPr lvl="0"/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avec les acteurs</a:t>
            </a:r>
          </a:p>
          <a:p>
            <a:pPr lvl="0"/>
            <a:endParaRPr lang="fr-FR" b="1" dirty="0" smtClean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La forte implication des associations</a:t>
            </a:r>
          </a:p>
          <a:p>
            <a:pPr lvl="0"/>
            <a:endParaRPr lang="fr-FR" b="1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 smtClean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 smtClean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 smtClean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 smtClean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endParaRPr lang="fr-FR" b="1" dirty="0" smtClean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 smtClean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 smtClean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 smtClean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0296" y="451242"/>
            <a:ext cx="743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La </a:t>
            </a:r>
            <a:r>
              <a:rPr lang="fr-FR" sz="2400" b="1" dirty="0" err="1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co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-construction avec les acteurs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308" y="2373328"/>
            <a:ext cx="1932413" cy="218457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288992" y="1668748"/>
            <a:ext cx="45557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>
                <a:latin typeface="Marianne" panose="02000000000000000000" pitchFamily="50" charset="0"/>
                <a:cs typeface="Arial" panose="020B0604020202020204" pitchFamily="34" charset="0"/>
              </a:rPr>
              <a:t>L’impulsion donnée à la participation </a:t>
            </a:r>
            <a:endParaRPr lang="fr-FR" b="1" dirty="0" smtClean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des </a:t>
            </a:r>
            <a:r>
              <a:rPr lang="fr-FR" b="1" dirty="0">
                <a:latin typeface="Marianne" panose="02000000000000000000" pitchFamily="50" charset="0"/>
                <a:cs typeface="Arial" panose="020B0604020202020204" pitchFamily="34" charset="0"/>
              </a:rPr>
              <a:t>personnes concernées</a:t>
            </a:r>
          </a:p>
          <a:p>
            <a:pPr lvl="0"/>
            <a:endParaRPr lang="fr-FR" b="1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 smtClean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 smtClean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 smtClean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r>
              <a:rPr lang="fr-FR" b="1" dirty="0">
                <a:latin typeface="Marianne" panose="02000000000000000000" pitchFamily="50" charset="0"/>
                <a:cs typeface="Arial" panose="020B0604020202020204" pitchFamily="34" charset="0"/>
              </a:rPr>
              <a:t>Des entreprises qui s’engagent</a:t>
            </a:r>
          </a:p>
          <a:p>
            <a:pPr lvl="0"/>
            <a:endParaRPr lang="fr-FR" b="1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12" name="AutoShape 2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6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 descr="Aucune description de photo disponi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289" y="4910113"/>
            <a:ext cx="2375657" cy="90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15"/>
          <p:cNvCxnSpPr/>
          <p:nvPr/>
        </p:nvCxnSpPr>
        <p:spPr>
          <a:xfrm>
            <a:off x="5833872" y="1752140"/>
            <a:ext cx="0" cy="3621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642" y="2935032"/>
            <a:ext cx="3654150" cy="261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50895" y="176093"/>
            <a:ext cx="7733472" cy="865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236" dirty="0" smtClean="0">
                <a:solidFill>
                  <a:srgbClr val="767171"/>
                </a:solidFill>
                <a:latin typeface="Marianne Light" panose="02000000000000000000" pitchFamily="50" charset="0"/>
                <a:ea typeface="DejaVu Sans"/>
              </a:rPr>
              <a:t> </a:t>
            </a:r>
            <a:endParaRPr lang="fr-FR" b="0" strike="noStrike" spc="-1" dirty="0">
              <a:solidFill>
                <a:srgbClr val="E83647"/>
              </a:solidFill>
              <a:latin typeface="Marianne Light" panose="02000000000000000000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2775" y="499339"/>
            <a:ext cx="7434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L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  <a:cs typeface="Arial" panose="020B0604020202020204" pitchFamily="34" charset="0"/>
              </a:rPr>
              <a:t>’innovation sociale et la démarche d’évaluation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221014" y="1630484"/>
            <a:ext cx="52821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Une mission d’évaluation confiée à France Stratégie</a:t>
            </a:r>
          </a:p>
          <a:p>
            <a:pPr lvl="0"/>
            <a:endParaRPr lang="fr-FR" b="1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La création d’une cartographie et d’un catalogue thématique à l’image des WWC et l’évaluation de 26 projets innovants</a:t>
            </a:r>
            <a:endParaRPr lang="fr-FR" b="1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 smtClean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 smtClean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 smtClean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12" name="AutoShape 2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6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5833872" y="1752140"/>
            <a:ext cx="0" cy="3621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65175" y="1630484"/>
            <a:ext cx="44586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>
                <a:latin typeface="Marianne" panose="02000000000000000000" pitchFamily="50" charset="0"/>
                <a:cs typeface="Arial" panose="020B0604020202020204" pitchFamily="34" charset="0"/>
              </a:rPr>
              <a:t>Le lancement d’appels à </a:t>
            </a:r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projets, notamment dans le domaine de la petites enfance</a:t>
            </a:r>
            <a:endParaRPr lang="fr-FR" b="1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pPr lvl="0"/>
            <a:endParaRPr lang="fr-FR" b="1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r>
              <a:rPr lang="fr-FR" b="1" dirty="0">
                <a:latin typeface="Marianne" panose="02000000000000000000" pitchFamily="50" charset="0"/>
                <a:cs typeface="Arial" panose="020B0604020202020204" pitchFamily="34" charset="0"/>
              </a:rPr>
              <a:t>L’essaimage de démarches </a:t>
            </a:r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expérimentales : aide alimentaire, accès à l’hébergement, santé, insertion</a:t>
            </a:r>
            <a:endParaRPr lang="fr-FR" b="1" dirty="0">
              <a:latin typeface="Marianne" panose="02000000000000000000" pitchFamily="50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121" y="3328960"/>
            <a:ext cx="4009316" cy="31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473952" y="2079338"/>
            <a:ext cx="4773168" cy="287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236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Marianne" panose="02000000000000000000" pitchFamily="50" charset="0"/>
                <a:ea typeface="DejaVu Sans"/>
                <a:cs typeface="+mn-cs"/>
              </a:rPr>
              <a:t>Des </a:t>
            </a:r>
            <a:r>
              <a:rPr kumimoji="0" lang="fr-FR" sz="3600" b="1" i="0" u="none" strike="noStrike" kern="1200" cap="none" spc="236" normalizeH="0" baseline="0" noProof="0" dirty="0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Marianne" panose="02000000000000000000" pitchFamily="50" charset="0"/>
                <a:ea typeface="DejaVu Sans"/>
                <a:cs typeface="+mn-cs"/>
              </a:rPr>
              <a:t>engagements et des résultats:</a:t>
            </a:r>
            <a:endParaRPr kumimoji="0" lang="fr-FR" sz="3600" b="1" i="0" u="none" strike="noStrike" kern="1200" cap="none" spc="236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Marianne" panose="02000000000000000000" pitchFamily="50" charset="0"/>
              <a:ea typeface="DejaVu Sans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236" normalizeH="0" baseline="0" noProof="0" dirty="0" smtClean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Marianne" panose="02000000000000000000" pitchFamily="50" charset="0"/>
              <a:ea typeface="DejaVu Sans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Retour sur 3 années d’actions</a:t>
            </a:r>
            <a:endParaRPr kumimoji="0" lang="fr-FR" sz="36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426390" y="3518198"/>
            <a:ext cx="8434146" cy="9623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177" normalizeH="0" baseline="0" noProof="0" dirty="0" smtClean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Marianne Medium" panose="02000000000000000000" pitchFamily="50" charset="0"/>
              <a:ea typeface="DejaVu Sans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r="266" b="7586"/>
          <a:stretch/>
        </p:blipFill>
        <p:spPr>
          <a:xfrm>
            <a:off x="960142" y="1527048"/>
            <a:ext cx="471569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5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50895" y="176093"/>
            <a:ext cx="7733472" cy="865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236" dirty="0" smtClean="0">
                <a:solidFill>
                  <a:srgbClr val="767171"/>
                </a:solidFill>
                <a:latin typeface="Marianne Light" panose="02000000000000000000" pitchFamily="50" charset="0"/>
                <a:ea typeface="DejaVu Sans"/>
              </a:rPr>
              <a:t> </a:t>
            </a:r>
            <a:endParaRPr lang="fr-FR" b="0" strike="noStrike" spc="-1" dirty="0">
              <a:solidFill>
                <a:srgbClr val="E83647"/>
              </a:solidFill>
              <a:latin typeface="Marianne Light" panose="02000000000000000000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2696" y="288769"/>
            <a:ext cx="7434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Assurer l’égalité des chances dès les premiers </a:t>
            </a:r>
          </a:p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pas et conforter les droits des enfants</a:t>
            </a:r>
          </a:p>
          <a:p>
            <a:endParaRPr lang="fr-FR" dirty="0"/>
          </a:p>
        </p:txBody>
      </p:sp>
      <p:sp>
        <p:nvSpPr>
          <p:cNvPr id="12" name="AutoShape 2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6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5907024" y="2419652"/>
            <a:ext cx="0" cy="3621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65175" y="1630484"/>
            <a:ext cx="836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latin typeface="Marianne" panose="02000000000000000000" pitchFamily="50" charset="0"/>
                <a:cs typeface="Arial" panose="020B0604020202020204" pitchFamily="34" charset="0"/>
              </a:rPr>
              <a:t>Favoriser l’accès à un mode d’accueil pour tous les enfants</a:t>
            </a: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38" y="2234398"/>
            <a:ext cx="4591691" cy="39915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352" y="2220662"/>
            <a:ext cx="4470370" cy="369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50895" y="176093"/>
            <a:ext cx="7733472" cy="865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spc="236" dirty="0" smtClean="0">
                <a:solidFill>
                  <a:srgbClr val="767171"/>
                </a:solidFill>
                <a:latin typeface="Marianne Light" panose="02000000000000000000" pitchFamily="50" charset="0"/>
                <a:ea typeface="DejaVu Sans"/>
              </a:rPr>
              <a:t> </a:t>
            </a:r>
            <a:endParaRPr lang="fr-FR" b="0" strike="noStrike" spc="-1" dirty="0">
              <a:solidFill>
                <a:srgbClr val="E83647"/>
              </a:solidFill>
              <a:latin typeface="Marianne Light" panose="02000000000000000000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2696" y="288769"/>
            <a:ext cx="7434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Assurer l’égalité des chances dès les premiers </a:t>
            </a:r>
          </a:p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Marianne" panose="02000000000000000000" pitchFamily="50" charset="0"/>
              </a:rPr>
              <a:t>pas et conforter les droits des enfants</a:t>
            </a:r>
          </a:p>
          <a:p>
            <a:endParaRPr lang="fr-FR" dirty="0"/>
          </a:p>
        </p:txBody>
      </p:sp>
      <p:sp>
        <p:nvSpPr>
          <p:cNvPr id="12" name="AutoShape 2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6" descr="Break Poverty Foundation... - Break Poverty Found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5907024" y="2419652"/>
            <a:ext cx="0" cy="3621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65175" y="1630484"/>
            <a:ext cx="448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Un plan de formation des professionnels de la petite enfance</a:t>
            </a:r>
            <a:endParaRPr lang="fr-FR" b="1" dirty="0">
              <a:latin typeface="Marianne" panose="02000000000000000000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38962" y="1630484"/>
            <a:ext cx="545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Marianne" panose="02000000000000000000" pitchFamily="50" charset="0"/>
              </a:rPr>
              <a:t>De nouveaux services aux familles dans les QPV</a:t>
            </a:r>
            <a:endParaRPr lang="fr-FR" b="1" dirty="0">
              <a:latin typeface="Marianne" panose="02000000000000000000" pitchFamily="50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34" y="2419652"/>
            <a:ext cx="4205422" cy="39303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592" y="2419652"/>
            <a:ext cx="4445380" cy="336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</TotalTime>
  <Words>1360</Words>
  <Application>Microsoft Office PowerPoint</Application>
  <PresentationFormat>Grand écran</PresentationFormat>
  <Paragraphs>227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DejaVu Sans</vt:lpstr>
      <vt:lpstr>Marianne</vt:lpstr>
      <vt:lpstr>Marianne ExtraBold</vt:lpstr>
      <vt:lpstr>Marianne Light</vt:lpstr>
      <vt:lpstr>Marianne Medium</vt:lpstr>
      <vt:lpstr>Wingdings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PPT/DSI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KUNSTMANN, Charlotte (DIPLP)</dc:creator>
  <cp:lastModifiedBy>FERRARI, Anne-Catherine (DIPLP)</cp:lastModifiedBy>
  <cp:revision>81</cp:revision>
  <dcterms:created xsi:type="dcterms:W3CDTF">2021-02-09T09:58:39Z</dcterms:created>
  <dcterms:modified xsi:type="dcterms:W3CDTF">2021-11-05T14:46:19Z</dcterms:modified>
</cp:coreProperties>
</file>